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82039" y="449579"/>
            <a:ext cx="5184648" cy="5684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990"/>
            <a:ext cx="6800850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0942"/>
            <a:ext cx="680085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390519" y="9928378"/>
            <a:ext cx="732789" cy="200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#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20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0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1.png"/><Relationship Id="rId6" Type="http://schemas.openxmlformats.org/officeDocument/2006/relationships/image" Target="../media/image12.jpg"/><Relationship Id="rId7" Type="http://schemas.openxmlformats.org/officeDocument/2006/relationships/image" Target="../media/image13.jpg"/><Relationship Id="rId8" Type="http://schemas.openxmlformats.org/officeDocument/2006/relationships/image" Target="../media/image1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7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56432" y="9942576"/>
            <a:ext cx="614172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893945" y="325627"/>
            <a:ext cx="1323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2310" algn="l"/>
              </a:tabLst>
            </a:pPr>
            <a:r>
              <a:rPr dirty="0" sz="1200" b="1">
                <a:latin typeface="Times New Roman"/>
                <a:cs typeface="Times New Roman"/>
              </a:rPr>
              <a:t>3</a:t>
            </a:r>
            <a:r>
              <a:rPr dirty="0" baseline="38194" sz="1200" b="1">
                <a:latin typeface="Times New Roman"/>
                <a:cs typeface="Times New Roman"/>
              </a:rPr>
              <a:t>rd</a:t>
            </a:r>
            <a:r>
              <a:rPr dirty="0" baseline="38194" sz="1200" spc="142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Y</a:t>
            </a:r>
            <a:r>
              <a:rPr dirty="0" sz="1200" spc="-15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ar	</a:t>
            </a:r>
            <a:r>
              <a:rPr dirty="0" sz="1200" spc="-15" b="1">
                <a:latin typeface="Times New Roman"/>
                <a:cs typeface="Times New Roman"/>
              </a:rPr>
              <a:t>P</a:t>
            </a:r>
            <a:r>
              <a:rPr dirty="0" sz="1200" b="1">
                <a:latin typeface="Times New Roman"/>
                <a:cs typeface="Times New Roman"/>
              </a:rPr>
              <a:t>ol</a:t>
            </a:r>
            <a:r>
              <a:rPr dirty="0" sz="1200" spc="10" b="1">
                <a:latin typeface="Times New Roman"/>
                <a:cs typeface="Times New Roman"/>
              </a:rPr>
              <a:t>y</a:t>
            </a:r>
            <a:r>
              <a:rPr dirty="0" sz="1200" spc="-5" b="1">
                <a:latin typeface="Times New Roman"/>
                <a:cs typeface="Times New Roman"/>
              </a:rPr>
              <a:t>mer</a:t>
            </a:r>
            <a:r>
              <a:rPr dirty="0" sz="1200" spc="-5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55845" y="500888"/>
            <a:ext cx="2184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Assist. Lecturer. </a:t>
            </a:r>
            <a:r>
              <a:rPr dirty="0" sz="1200" b="1">
                <a:latin typeface="Times New Roman"/>
                <a:cs typeface="Times New Roman"/>
              </a:rPr>
              <a:t>Abbas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Albawee.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847" y="325627"/>
            <a:ext cx="1981200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44069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latin typeface="Times New Roman"/>
                <a:cs typeface="Times New Roman"/>
              </a:rPr>
              <a:t>University </a:t>
            </a:r>
            <a:r>
              <a:rPr dirty="0" sz="1200" b="1">
                <a:latin typeface="Times New Roman"/>
                <a:cs typeface="Times New Roman"/>
              </a:rPr>
              <a:t>of Diyala.  College of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Engineering.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 b="1">
                <a:latin typeface="Times New Roman"/>
                <a:cs typeface="Times New Roman"/>
              </a:rPr>
              <a:t>Department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Materials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40067" y="676147"/>
            <a:ext cx="16833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2494" algn="l"/>
              </a:tabLst>
            </a:pPr>
            <a:r>
              <a:rPr dirty="0" sz="1200" b="1">
                <a:latin typeface="Times New Roman"/>
                <a:cs typeface="Times New Roman"/>
              </a:rPr>
              <a:t>L</a:t>
            </a:r>
            <a:r>
              <a:rPr dirty="0" sz="1200" spc="-5" b="1">
                <a:latin typeface="Times New Roman"/>
                <a:cs typeface="Times New Roman"/>
              </a:rPr>
              <a:t>ec</a:t>
            </a:r>
            <a:r>
              <a:rPr dirty="0" sz="1200" b="1">
                <a:latin typeface="Times New Roman"/>
                <a:cs typeface="Times New Roman"/>
              </a:rPr>
              <a:t>tur</a:t>
            </a:r>
            <a:r>
              <a:rPr dirty="0" sz="1200" spc="-10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: 4.	</a:t>
            </a: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b="1">
                <a:latin typeface="Times New Roman"/>
                <a:cs typeface="Times New Roman"/>
              </a:rPr>
              <a:t>2018/2</a:t>
            </a:r>
            <a:r>
              <a:rPr dirty="0" sz="1200" spc="10" b="1">
                <a:latin typeface="Times New Roman"/>
                <a:cs typeface="Times New Roman"/>
              </a:rPr>
              <a:t>0</a:t>
            </a:r>
            <a:r>
              <a:rPr dirty="0" sz="1200" b="1">
                <a:latin typeface="Times New Roman"/>
                <a:cs typeface="Times New Roman"/>
              </a:rPr>
              <a:t>1</a:t>
            </a:r>
            <a:r>
              <a:rPr dirty="0" sz="1200" spc="20" b="1">
                <a:latin typeface="Times New Roman"/>
                <a:cs typeface="Times New Roman"/>
              </a:rPr>
              <a:t>9</a:t>
            </a:r>
            <a:r>
              <a:rPr dirty="0" sz="1200" b="1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05479" y="63245"/>
            <a:ext cx="866774" cy="866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45260" y="1267713"/>
            <a:ext cx="5478780" cy="672084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ctr" marL="577850" marR="572770">
              <a:lnSpc>
                <a:spcPts val="1839"/>
              </a:lnSpc>
              <a:spcBef>
                <a:spcPts val="225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EFFECT OF MOLECULAR STRUCTURE AND </a:t>
            </a:r>
            <a:r>
              <a:rPr dirty="0" sz="1600" spc="-5" b="1">
                <a:latin typeface="Times New Roman"/>
                <a:cs typeface="Times New Roman"/>
              </a:rPr>
              <a:t> </a:t>
            </a: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MORPHOLOGY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Molecular</a:t>
            </a: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Weight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ts val="2760"/>
              </a:lnSpc>
              <a:spcBef>
                <a:spcPts val="195"/>
              </a:spcBef>
            </a:pPr>
            <a:r>
              <a:rPr dirty="0" sz="1600" spc="-5">
                <a:latin typeface="Times New Roman"/>
                <a:cs typeface="Times New Roman"/>
              </a:rPr>
              <a:t>Molecular weight is the </a:t>
            </a:r>
            <a:r>
              <a:rPr dirty="0" sz="1600" spc="-10">
                <a:latin typeface="Times New Roman"/>
                <a:cs typeface="Times New Roman"/>
              </a:rPr>
              <a:t>main </a:t>
            </a:r>
            <a:r>
              <a:rPr dirty="0" sz="1600">
                <a:latin typeface="Times New Roman"/>
                <a:cs typeface="Times New Roman"/>
              </a:rPr>
              <a:t>structural </a:t>
            </a:r>
            <a:r>
              <a:rPr dirty="0" sz="1600" spc="-5">
                <a:latin typeface="Times New Roman"/>
                <a:cs typeface="Times New Roman"/>
              </a:rPr>
              <a:t>parameter of  polymers’    </a:t>
            </a:r>
            <a:r>
              <a:rPr dirty="0" sz="1600">
                <a:latin typeface="Times New Roman"/>
                <a:cs typeface="Times New Roman"/>
              </a:rPr>
              <a:t>flow   </a:t>
            </a:r>
            <a:r>
              <a:rPr dirty="0" sz="1600" spc="-5">
                <a:latin typeface="Times New Roman"/>
                <a:cs typeface="Times New Roman"/>
              </a:rPr>
              <a:t>behavior    at    temperatures    above    </a:t>
            </a:r>
            <a:r>
              <a:rPr dirty="0" sz="1600">
                <a:latin typeface="Times New Roman"/>
                <a:cs typeface="Times New Roman"/>
              </a:rPr>
              <a:t>the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glass</a:t>
            </a:r>
            <a:endParaRPr sz="16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76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transition temperature (for an amorphous material) or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melting  point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(for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semi-crystalline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polymer).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Melt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viscosity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constant</a:t>
            </a:r>
            <a:endParaRPr sz="1600">
              <a:latin typeface="Times New Roman"/>
              <a:cs typeface="Times New Roman"/>
            </a:endParaRPr>
          </a:p>
          <a:p>
            <a:pPr algn="just" marL="12700" marR="6985">
              <a:lnSpc>
                <a:spcPts val="275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at low shear rates or frequencies. The viscosity in this region is  known  as  the  zero  shear,  or  Newtonian,  viscosity  ho.  For</a:t>
            </a:r>
            <a:r>
              <a:rPr dirty="0" sz="1600" spc="2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low</a:t>
            </a:r>
            <a:endParaRPr sz="16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760"/>
              </a:lnSpc>
            </a:pPr>
            <a:r>
              <a:rPr dirty="0" sz="1600" spc="-5">
                <a:latin typeface="Times New Roman"/>
                <a:cs typeface="Times New Roman"/>
              </a:rPr>
              <a:t>molecular weight polymers in which chain entanglement is not a  factor,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zero </a:t>
            </a:r>
            <a:r>
              <a:rPr dirty="0" sz="1600">
                <a:latin typeface="Times New Roman"/>
                <a:cs typeface="Times New Roman"/>
              </a:rPr>
              <a:t>shear </a:t>
            </a:r>
            <a:r>
              <a:rPr dirty="0" sz="1600" spc="-5">
                <a:latin typeface="Times New Roman"/>
                <a:cs typeface="Times New Roman"/>
              </a:rPr>
              <a:t>viscosity is proportional to the polymer’s  molecular weight.</a:t>
            </a:r>
            <a:endParaRPr sz="1600">
              <a:latin typeface="Times New Roman"/>
              <a:cs typeface="Times New Roman"/>
            </a:endParaRPr>
          </a:p>
          <a:p>
            <a:pPr algn="just" marL="12700" marR="5715" indent="469265">
              <a:lnSpc>
                <a:spcPts val="276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ITowever, above a critical </a:t>
            </a:r>
            <a:r>
              <a:rPr dirty="0" sz="1600" spc="-10">
                <a:latin typeface="Times New Roman"/>
                <a:cs typeface="Times New Roman"/>
              </a:rPr>
              <a:t>molecular </a:t>
            </a:r>
            <a:r>
              <a:rPr dirty="0" sz="1600" spc="-5">
                <a:latin typeface="Times New Roman"/>
                <a:cs typeface="Times New Roman"/>
              </a:rPr>
              <a:t>weight, chains begin to  entangle and the zero shear viscosity depends </a:t>
            </a:r>
            <a:r>
              <a:rPr dirty="0" sz="1600" spc="-15">
                <a:latin typeface="Times New Roman"/>
                <a:cs typeface="Times New Roman"/>
              </a:rPr>
              <a:t>much </a:t>
            </a:r>
            <a:r>
              <a:rPr dirty="0" sz="1600" spc="-5">
                <a:latin typeface="Times New Roman"/>
                <a:cs typeface="Times New Roman"/>
              </a:rPr>
              <a:t>stronger </a:t>
            </a:r>
            <a:r>
              <a:rPr dirty="0" sz="1600" spc="-10">
                <a:latin typeface="Times New Roman"/>
                <a:cs typeface="Times New Roman"/>
              </a:rPr>
              <a:t>on  </a:t>
            </a:r>
            <a:r>
              <a:rPr dirty="0" sz="1600" spc="-5">
                <a:latin typeface="Times New Roman"/>
                <a:cs typeface="Times New Roman"/>
              </a:rPr>
              <a:t>molecular weight, proportional now </a:t>
            </a:r>
            <a:r>
              <a:rPr dirty="0" sz="1600" spc="-10">
                <a:latin typeface="Times New Roman"/>
                <a:cs typeface="Times New Roman"/>
              </a:rPr>
              <a:t>to </a:t>
            </a:r>
            <a:r>
              <a:rPr dirty="0" sz="1600" spc="-5">
                <a:latin typeface="Times New Roman"/>
                <a:cs typeface="Times New Roman"/>
              </a:rPr>
              <a:t>about the 3.4 power of the  molecular weight. This is shown in Figure below. Rheological  measurements are therefore ideal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studying the effects </a:t>
            </a:r>
            <a:r>
              <a:rPr dirty="0" sz="1600" spc="-10">
                <a:latin typeface="Times New Roman"/>
                <a:cs typeface="Times New Roman"/>
              </a:rPr>
              <a:t>of  </a:t>
            </a:r>
            <a:r>
              <a:rPr dirty="0" sz="1600" spc="-5">
                <a:latin typeface="Times New Roman"/>
                <a:cs typeface="Times New Roman"/>
              </a:rPr>
              <a:t>molecular 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weight 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differences 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 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resins 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as 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small 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differences 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20"/>
              </a:spcBef>
            </a:pPr>
            <a:r>
              <a:rPr dirty="0" sz="1600" spc="-5">
                <a:latin typeface="Times New Roman"/>
                <a:cs typeface="Times New Roman"/>
              </a:rPr>
              <a:t>molecular  weight  are  manifested  in  large  changes  </a:t>
            </a:r>
            <a:r>
              <a:rPr dirty="0" sz="1600" spc="-10">
                <a:latin typeface="Times New Roman"/>
                <a:cs typeface="Times New Roman"/>
              </a:rPr>
              <a:t>in 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viscosity.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426211"/>
            <a:ext cx="214249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90500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5" b="1">
                <a:latin typeface="Times New Roman"/>
                <a:cs typeface="Times New Roman"/>
              </a:rPr>
              <a:t>College of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5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426211"/>
            <a:ext cx="2254885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 indent="111125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3'،’ Year, Plastic Engineering.  Ass. Prof. Dr. Nabel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Kadum.</a:t>
            </a:r>
            <a:endParaRPr sz="1300">
              <a:latin typeface="Times New Roman"/>
              <a:cs typeface="Times New Roman"/>
            </a:endParaRPr>
          </a:p>
          <a:p>
            <a:pPr marL="45720">
              <a:lnSpc>
                <a:spcPts val="1460"/>
              </a:lnSpc>
              <a:tabLst>
                <a:tab pos="1188720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Lecture:</a:t>
            </a:r>
            <a:r>
              <a:rPr dirty="0" sz="1300" b="1">
                <a:latin typeface="Times New Roman"/>
                <a:cs typeface="Times New Roman"/>
              </a:rPr>
              <a:t> 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5952" y="9954767"/>
            <a:ext cx="682751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48308" y="1143659"/>
            <a:ext cx="5466715" cy="8326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715">
              <a:lnSpc>
                <a:spcPct val="1438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viscosity and dynamic viscosity. The </a:t>
            </a:r>
            <a:r>
              <a:rPr dirty="0" sz="1600" spc="-10">
                <a:latin typeface="Times New Roman"/>
                <a:cs typeface="Times New Roman"/>
              </a:rPr>
              <a:t>dynamic </a:t>
            </a:r>
            <a:r>
              <a:rPr dirty="0" sz="1600" spc="-5">
                <a:latin typeface="Times New Roman"/>
                <a:cs typeface="Times New Roman"/>
              </a:rPr>
              <a:t>viscosity, which  </a:t>
            </a:r>
            <a:r>
              <a:rPr dirty="0" sz="1600" spc="-10">
                <a:latin typeface="Times New Roman"/>
                <a:cs typeface="Times New Roman"/>
              </a:rPr>
              <a:t>sometime </a:t>
            </a:r>
            <a:r>
              <a:rPr dirty="0" sz="1600" spc="-5">
                <a:latin typeface="Times New Roman"/>
                <a:cs typeface="Times New Roman"/>
              </a:rPr>
              <a:t>is referred as an absolute viscosity, is obtained by  dividing the shear stress by the rate </a:t>
            </a:r>
            <a:r>
              <a:rPr dirty="0" sz="1600" spc="5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shear strain. The kinematic  viscosity is the measure of the rate at which momentum is  transferred through a fluid. It </a:t>
            </a:r>
            <a:r>
              <a:rPr dirty="0" sz="1600" spc="-15">
                <a:latin typeface="Times New Roman"/>
                <a:cs typeface="Times New Roman"/>
              </a:rPr>
              <a:t>may </a:t>
            </a:r>
            <a:r>
              <a:rPr dirty="0" sz="1600" spc="-5">
                <a:latin typeface="Times New Roman"/>
                <a:cs typeface="Times New Roman"/>
              </a:rPr>
              <a:t>be obtained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dynamic  </a:t>
            </a:r>
            <a:r>
              <a:rPr dirty="0" sz="1600" spc="-5">
                <a:latin typeface="Times New Roman"/>
                <a:cs typeface="Times New Roman"/>
              </a:rPr>
              <a:t>viscosity dividing it by the </a:t>
            </a:r>
            <a:r>
              <a:rPr dirty="0" sz="1600">
                <a:latin typeface="Times New Roman"/>
                <a:cs typeface="Times New Roman"/>
              </a:rPr>
              <a:t>density </a:t>
            </a:r>
            <a:r>
              <a:rPr dirty="0" sz="1600" spc="5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the substance. Density is a  physical property of </a:t>
            </a:r>
            <a:r>
              <a:rPr dirty="0" sz="1600" spc="-10">
                <a:latin typeface="Times New Roman"/>
                <a:cs typeface="Times New Roman"/>
              </a:rPr>
              <a:t>matter </a:t>
            </a:r>
            <a:r>
              <a:rPr dirty="0" sz="1600" spc="-5">
                <a:latin typeface="Times New Roman"/>
                <a:cs typeface="Times New Roman"/>
              </a:rPr>
              <a:t>that expresses a ratio of </a:t>
            </a:r>
            <a:r>
              <a:rPr dirty="0" sz="1600" spc="-10">
                <a:latin typeface="Times New Roman"/>
                <a:cs typeface="Times New Roman"/>
              </a:rPr>
              <a:t>mass </a:t>
            </a:r>
            <a:r>
              <a:rPr dirty="0" sz="1600" spc="-5">
                <a:latin typeface="Times New Roman"/>
                <a:cs typeface="Times New Roman"/>
              </a:rPr>
              <a:t>to  volume. The density depends on the atomic </a:t>
            </a:r>
            <a:r>
              <a:rPr dirty="0" sz="1600" spc="-10">
                <a:latin typeface="Times New Roman"/>
                <a:cs typeface="Times New Roman"/>
              </a:rPr>
              <a:t>mass </a:t>
            </a:r>
            <a:r>
              <a:rPr dirty="0" sz="1600" spc="-5">
                <a:latin typeface="Times New Roman"/>
                <a:cs typeface="Times New Roman"/>
              </a:rPr>
              <a:t>of an element </a:t>
            </a:r>
            <a:r>
              <a:rPr dirty="0" sz="1600" spc="5">
                <a:latin typeface="Times New Roman"/>
                <a:cs typeface="Times New Roman"/>
              </a:rPr>
              <a:t>or  </a:t>
            </a:r>
            <a:r>
              <a:rPr dirty="0" sz="1600" spc="-5">
                <a:latin typeface="Times New Roman"/>
                <a:cs typeface="Times New Roman"/>
              </a:rPr>
              <a:t>compound. Since different substances have different densities,  density measurements are very useful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identification </a:t>
            </a:r>
            <a:r>
              <a:rPr dirty="0" sz="1600" spc="-10">
                <a:latin typeface="Times New Roman"/>
                <a:cs typeface="Times New Roman"/>
              </a:rPr>
              <a:t>and  </a:t>
            </a:r>
            <a:r>
              <a:rPr dirty="0" sz="1600" spc="-5">
                <a:latin typeface="Times New Roman"/>
                <a:cs typeface="Times New Roman"/>
              </a:rPr>
              <a:t>characterization of different substances. The density and viscosity  of polymer </a:t>
            </a:r>
            <a:r>
              <a:rPr dirty="0" sz="1600" spc="-10">
                <a:latin typeface="Times New Roman"/>
                <a:cs typeface="Times New Roman"/>
              </a:rPr>
              <a:t>melts </a:t>
            </a:r>
            <a:r>
              <a:rPr dirty="0" sz="1600" spc="-5">
                <a:latin typeface="Times New Roman"/>
                <a:cs typeface="Times New Roman"/>
              </a:rPr>
              <a:t>are very important physicochemical parameters  in a polymer manufacturing process. </a:t>
            </a:r>
            <a:r>
              <a:rPr dirty="0" sz="1600">
                <a:latin typeface="Times New Roman"/>
                <a:cs typeface="Times New Roman"/>
              </a:rPr>
              <a:t>They are </a:t>
            </a:r>
            <a:r>
              <a:rPr dirty="0" sz="1600" spc="-5">
                <a:latin typeface="Times New Roman"/>
                <a:cs typeface="Times New Roman"/>
              </a:rPr>
              <a:t>very significant  factors affecting the production cost and profitability of the  manufacturing process. A reduction in the density reduces costs  of </a:t>
            </a:r>
            <a:r>
              <a:rPr dirty="0" sz="1600" spc="-10">
                <a:latin typeface="Times New Roman"/>
                <a:cs typeface="Times New Roman"/>
              </a:rPr>
              <a:t>raw </a:t>
            </a:r>
            <a:r>
              <a:rPr dirty="0" sz="1600" spc="-5">
                <a:latin typeface="Times New Roman"/>
                <a:cs typeface="Times New Roman"/>
              </a:rPr>
              <a:t>materials and correspondingly costs of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manufacturing.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855"/>
              </a:lnSpc>
              <a:spcBef>
                <a:spcPts val="5"/>
              </a:spcBef>
            </a:pPr>
            <a:r>
              <a:rPr dirty="0" sz="1600" spc="-5" b="1">
                <a:latin typeface="Times New Roman"/>
                <a:cs typeface="Times New Roman"/>
              </a:rPr>
              <a:t>The viscosity measurement</a:t>
            </a:r>
            <a:r>
              <a:rPr dirty="0" sz="1600" spc="2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methods</a:t>
            </a:r>
            <a:endParaRPr sz="1600">
              <a:latin typeface="Times New Roman"/>
              <a:cs typeface="Times New Roman"/>
            </a:endParaRPr>
          </a:p>
          <a:p>
            <a:pPr marL="481965">
              <a:lnSpc>
                <a:spcPts val="1855"/>
              </a:lnSpc>
              <a:tabLst>
                <a:tab pos="995044" algn="l"/>
                <a:tab pos="1915160" algn="l"/>
                <a:tab pos="2249805" algn="l"/>
                <a:tab pos="2537460" algn="l"/>
                <a:tab pos="3096895" algn="l"/>
                <a:tab pos="4084954" algn="l"/>
              </a:tabLst>
            </a:pPr>
            <a:r>
              <a:rPr dirty="0" sz="1600" spc="-5">
                <a:latin typeface="Times New Roman"/>
                <a:cs typeface="Times New Roman"/>
              </a:rPr>
              <a:t>The	viscosity	</a:t>
            </a:r>
            <a:r>
              <a:rPr dirty="0" sz="1600">
                <a:latin typeface="Times New Roman"/>
                <a:cs typeface="Times New Roman"/>
              </a:rPr>
              <a:t>is	</a:t>
            </a:r>
            <a:r>
              <a:rPr dirty="0" sz="1600" spc="-5">
                <a:latin typeface="Times New Roman"/>
                <a:cs typeface="Times New Roman"/>
              </a:rPr>
              <a:t>a	very	important	physicochemical</a:t>
            </a:r>
            <a:endParaRPr sz="1600">
              <a:latin typeface="Times New Roman"/>
              <a:cs typeface="Times New Roman"/>
            </a:endParaRPr>
          </a:p>
          <a:p>
            <a:pPr algn="just" marL="12700" marR="8890">
              <a:lnSpc>
                <a:spcPct val="143700"/>
              </a:lnSpc>
            </a:pPr>
            <a:r>
              <a:rPr dirty="0" sz="1600" spc="-5">
                <a:latin typeface="Times New Roman"/>
                <a:cs typeface="Times New Roman"/>
              </a:rPr>
              <a:t>parameter in chemical engineering processes. Many studies have  been done on measuring viscosity by using different techniques.  The main, viscosity measurement methods are the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following: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40"/>
              </a:spcBef>
            </a:pPr>
            <a:r>
              <a:rPr dirty="0" sz="1600">
                <a:latin typeface="Times New Roman"/>
                <a:cs typeface="Times New Roman"/>
              </a:rPr>
              <a:t>1. </a:t>
            </a:r>
            <a:r>
              <a:rPr dirty="0" sz="1600" spc="-5">
                <a:latin typeface="Times New Roman"/>
                <a:cs typeface="Times New Roman"/>
              </a:rPr>
              <a:t>Viscometer</a:t>
            </a:r>
            <a:r>
              <a:rPr dirty="0" sz="1600" spc="-10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methods: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40"/>
              </a:spcBef>
              <a:tabLst>
                <a:tab pos="1051560" algn="l"/>
                <a:tab pos="2872105" algn="l"/>
                <a:tab pos="4793615" algn="l"/>
              </a:tabLst>
            </a:pPr>
            <a:r>
              <a:rPr dirty="0" sz="1600" spc="-5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R</a:t>
            </a:r>
            <a:r>
              <a:rPr dirty="0" sz="1600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tat</a:t>
            </a:r>
            <a:r>
              <a:rPr dirty="0" sz="1600" spc="5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onal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visc</a:t>
            </a:r>
            <a:r>
              <a:rPr dirty="0" sz="1600" spc="10">
                <a:latin typeface="Times New Roman"/>
                <a:cs typeface="Times New Roman"/>
              </a:rPr>
              <a:t>o</a:t>
            </a:r>
            <a:r>
              <a:rPr dirty="0" sz="1600" spc="-25">
                <a:latin typeface="Times New Roman"/>
                <a:cs typeface="Times New Roman"/>
              </a:rPr>
              <a:t>m</a:t>
            </a:r>
            <a:r>
              <a:rPr dirty="0" sz="1600" spc="-5">
                <a:latin typeface="Times New Roman"/>
                <a:cs typeface="Times New Roman"/>
              </a:rPr>
              <a:t>etric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25">
                <a:latin typeface="Times New Roman"/>
                <a:cs typeface="Times New Roman"/>
              </a:rPr>
              <a:t>m</a:t>
            </a:r>
            <a:r>
              <a:rPr dirty="0" sz="1600" spc="-5">
                <a:latin typeface="Times New Roman"/>
                <a:cs typeface="Times New Roman"/>
              </a:rPr>
              <a:t>eth</a:t>
            </a:r>
            <a:r>
              <a:rPr dirty="0" sz="1600" spc="10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d.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1880" y="1212849"/>
            <a:ext cx="5403850" cy="0"/>
          </a:xfrm>
          <a:custGeom>
            <a:avLst/>
            <a:gdLst/>
            <a:ahLst/>
            <a:cxnLst/>
            <a:rect l="l" t="t" r="r" b="b"/>
            <a:pathLst>
              <a:path w="5403850" h="0">
                <a:moveTo>
                  <a:pt x="0" y="0"/>
                </a:moveTo>
                <a:lnTo>
                  <a:pt x="54038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83563" y="502919"/>
            <a:ext cx="2118360" cy="569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71168" y="479551"/>
            <a:ext cx="2141855" cy="60325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190500">
              <a:lnSpc>
                <a:spcPts val="1500"/>
              </a:lnSpc>
              <a:spcBef>
                <a:spcPts val="195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10" b="1">
                <a:latin typeface="Times New Roman"/>
                <a:cs typeface="Times New Roman"/>
              </a:rPr>
              <a:t>College </a:t>
            </a:r>
            <a:r>
              <a:rPr dirty="0" sz="1300" spc="-5" b="1">
                <a:latin typeface="Times New Roman"/>
                <a:cs typeface="Times New Roman"/>
              </a:rPr>
              <a:t>of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Engineei’ing.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5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4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15284" y="9936479"/>
            <a:ext cx="684276" cy="160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015866" y="546608"/>
            <a:ext cx="2145030" cy="63373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 indent="12065">
              <a:lnSpc>
                <a:spcPct val="103499"/>
              </a:lnSpc>
              <a:spcBef>
                <a:spcPts val="40"/>
              </a:spcBef>
              <a:tabLst>
                <a:tab pos="1152525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3</a:t>
            </a:r>
            <a:r>
              <a:rPr dirty="0" sz="700" spc="-5" b="1">
                <a:latin typeface="Times New Roman"/>
                <a:cs typeface="Times New Roman"/>
              </a:rPr>
              <a:t>٢</a:t>
            </a:r>
            <a:r>
              <a:rPr dirty="0" sz="1300" spc="-5" b="1">
                <a:latin typeface="Times New Roman"/>
                <a:cs typeface="Times New Roman"/>
              </a:rPr>
              <a:t>d Year, Plastic Engineering.  Ass. Prof. Dr. Nabel Kadum.  </a:t>
            </a:r>
            <a:r>
              <a:rPr dirty="0" sz="1300" spc="-10" b="1">
                <a:latin typeface="Times New Roman"/>
                <a:cs typeface="Times New Roman"/>
              </a:rPr>
              <a:t>'Lecture: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43736" y="1264055"/>
            <a:ext cx="5487035" cy="794512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algn="just" marL="154305" indent="-141605">
              <a:lnSpc>
                <a:spcPct val="100000"/>
              </a:lnSpc>
              <a:spcBef>
                <a:spcPts val="915"/>
              </a:spcBef>
              <a:buChar char="-"/>
              <a:tabLst>
                <a:tab pos="154940" algn="l"/>
              </a:tabLst>
            </a:pPr>
            <a:r>
              <a:rPr dirty="0" sz="1600" spc="-5">
                <a:latin typeface="Times New Roman"/>
                <a:cs typeface="Times New Roman"/>
              </a:rPr>
              <a:t>Capillary viscometric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method.</a:t>
            </a:r>
            <a:endParaRPr sz="1600">
              <a:latin typeface="Times New Roman"/>
              <a:cs typeface="Times New Roman"/>
            </a:endParaRPr>
          </a:p>
          <a:p>
            <a:pPr algn="just" marL="154305" indent="-141605">
              <a:lnSpc>
                <a:spcPct val="100000"/>
              </a:lnSpc>
              <a:spcBef>
                <a:spcPts val="815"/>
              </a:spcBef>
              <a:buChar char="-"/>
              <a:tabLst>
                <a:tab pos="154940" algn="l"/>
              </a:tabLst>
            </a:pPr>
            <a:r>
              <a:rPr dirty="0" sz="1600" spc="-5">
                <a:latin typeface="Times New Roman"/>
                <a:cs typeface="Times New Roman"/>
              </a:rPr>
              <a:t>Vibratory viscometric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method.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15"/>
              </a:spcBef>
            </a:pPr>
            <a:r>
              <a:rPr dirty="0" sz="1600">
                <a:latin typeface="Times New Roman"/>
                <a:cs typeface="Times New Roman"/>
              </a:rPr>
              <a:t>2. </a:t>
            </a:r>
            <a:r>
              <a:rPr dirty="0" sz="1600" spc="-5">
                <a:latin typeface="Times New Roman"/>
                <a:cs typeface="Times New Roman"/>
              </a:rPr>
              <a:t>Ultrasonic pulse echo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method.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Times New Roman"/>
              <a:cs typeface="Times New Roman"/>
            </a:endParaRPr>
          </a:p>
          <a:p>
            <a:pPr algn="just" marL="12700">
              <a:lnSpc>
                <a:spcPts val="1855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Measuring viscosity in polymer</a:t>
            </a:r>
            <a:r>
              <a:rPr dirty="0" u="heavy" sz="1600" spc="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melt</a:t>
            </a:r>
            <a:endParaRPr sz="1600">
              <a:latin typeface="Times New Roman"/>
              <a:cs typeface="Times New Roman"/>
            </a:endParaRPr>
          </a:p>
          <a:p>
            <a:pPr marL="481965">
              <a:lnSpc>
                <a:spcPts val="1855"/>
              </a:lnSpc>
            </a:pPr>
            <a:r>
              <a:rPr dirty="0" sz="1600" spc="-5">
                <a:latin typeface="Times New Roman"/>
                <a:cs typeface="Times New Roman"/>
              </a:rPr>
              <a:t>The  rheological  behavior  of  </a:t>
            </a:r>
            <a:r>
              <a:rPr dirty="0" sz="1600" spc="-15">
                <a:latin typeface="Times New Roman"/>
                <a:cs typeface="Times New Roman"/>
              </a:rPr>
              <a:t>most   </a:t>
            </a:r>
            <a:r>
              <a:rPr dirty="0" sz="1600" spc="-5">
                <a:latin typeface="Times New Roman"/>
                <a:cs typeface="Times New Roman"/>
              </a:rPr>
              <a:t>polymeric  materials </a:t>
            </a:r>
            <a:r>
              <a:rPr dirty="0" sz="1600" spc="30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very complex. A particularly difficult situation is </a:t>
            </a:r>
            <a:r>
              <a:rPr dirty="0" sz="1600" spc="-10">
                <a:latin typeface="Times New Roman"/>
                <a:cs typeface="Times New Roman"/>
              </a:rPr>
              <a:t>in </a:t>
            </a:r>
            <a:r>
              <a:rPr dirty="0" sz="1600" spc="-5">
                <a:latin typeface="Times New Roman"/>
                <a:cs typeface="Times New Roman"/>
              </a:rPr>
              <a:t>the case of  polymer melts. Usually the viscosity </a:t>
            </a:r>
            <a:r>
              <a:rPr dirty="0" sz="1600" spc="-10">
                <a:latin typeface="Times New Roman"/>
                <a:cs typeface="Times New Roman"/>
              </a:rPr>
              <a:t>must </a:t>
            </a:r>
            <a:r>
              <a:rPr dirty="0" sz="1600" spc="-5">
                <a:latin typeface="Times New Roman"/>
                <a:cs typeface="Times New Roman"/>
              </a:rPr>
              <a:t>be measured in very  complicated </a:t>
            </a:r>
            <a:r>
              <a:rPr dirty="0" sz="1600">
                <a:latin typeface="Times New Roman"/>
                <a:cs typeface="Times New Roman"/>
              </a:rPr>
              <a:t>conditions- </a:t>
            </a:r>
            <a:r>
              <a:rPr dirty="0" sz="1600" spc="-5">
                <a:latin typeface="Times New Roman"/>
                <a:cs typeface="Times New Roman"/>
              </a:rPr>
              <a:t>at high pressure </a:t>
            </a:r>
            <a:r>
              <a:rPr dirty="0" sz="1600">
                <a:latin typeface="Times New Roman"/>
                <a:cs typeface="Times New Roman"/>
              </a:rPr>
              <a:t>(50-100) </a:t>
            </a:r>
            <a:r>
              <a:rPr dirty="0" sz="1600" spc="-5">
                <a:latin typeface="Times New Roman"/>
                <a:cs typeface="Times New Roman"/>
              </a:rPr>
              <a:t>MPa and high  temperature (about 150-300 </a:t>
            </a:r>
            <a:r>
              <a:rPr dirty="0" sz="2100">
                <a:latin typeface="Times New Roman"/>
                <a:cs typeface="Times New Roman"/>
              </a:rPr>
              <a:t>oc ). </a:t>
            </a:r>
            <a:r>
              <a:rPr dirty="0" sz="1600" spc="-10">
                <a:latin typeface="Times New Roman"/>
                <a:cs typeface="Times New Roman"/>
              </a:rPr>
              <a:t>This </a:t>
            </a:r>
            <a:r>
              <a:rPr dirty="0" sz="1600" spc="-5">
                <a:latin typeface="Times New Roman"/>
                <a:cs typeface="Times New Roman"/>
              </a:rPr>
              <a:t>reduces the accuracy and  reliability of measurements. </a:t>
            </a:r>
            <a:r>
              <a:rPr dirty="0" sz="1600">
                <a:latin typeface="Times New Roman"/>
                <a:cs typeface="Times New Roman"/>
              </a:rPr>
              <a:t>Often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polymer </a:t>
            </a:r>
            <a:r>
              <a:rPr dirty="0" sz="1600" spc="-5">
                <a:latin typeface="Times New Roman"/>
                <a:cs typeface="Times New Roman"/>
              </a:rPr>
              <a:t>viscosity is  measured </a:t>
            </a:r>
            <a:r>
              <a:rPr dirty="0" sz="1600">
                <a:latin typeface="Times New Roman"/>
                <a:cs typeface="Times New Roman"/>
              </a:rPr>
              <a:t>off-line, </a:t>
            </a:r>
            <a:r>
              <a:rPr dirty="0" sz="1600" spc="-5">
                <a:latin typeface="Times New Roman"/>
                <a:cs typeface="Times New Roman"/>
              </a:rPr>
              <a:t>where a sample of the polymer compound is  melted </a:t>
            </a:r>
            <a:r>
              <a:rPr dirty="0" sz="160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put </a:t>
            </a:r>
            <a:r>
              <a:rPr dirty="0" sz="1600">
                <a:latin typeface="Times New Roman"/>
                <a:cs typeface="Times New Roman"/>
              </a:rPr>
              <a:t>into </a:t>
            </a:r>
            <a:r>
              <a:rPr dirty="0" sz="1600" spc="-5">
                <a:latin typeface="Times New Roman"/>
                <a:cs typeface="Times New Roman"/>
              </a:rPr>
              <a:t>a special </a:t>
            </a:r>
            <a:r>
              <a:rPr dirty="0" sz="1600">
                <a:latin typeface="Times New Roman"/>
                <a:cs typeface="Times New Roman"/>
              </a:rPr>
              <a:t>capillary </a:t>
            </a:r>
            <a:r>
              <a:rPr dirty="0" sz="1600" spc="-5">
                <a:latin typeface="Times New Roman"/>
                <a:cs typeface="Times New Roman"/>
              </a:rPr>
              <a:t>tube (glass viscometer) or  by incorporating a capillary tube mounted parallel to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extruder 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in-line measurements. The measurements performed by the  glass viscometer require quite a lot </a:t>
            </a:r>
            <a:r>
              <a:rPr dirty="0" sz="1600" spc="-10">
                <a:latin typeface="Times New Roman"/>
                <a:cs typeface="Times New Roman"/>
              </a:rPr>
              <a:t>of time </a:t>
            </a:r>
            <a:r>
              <a:rPr dirty="0" sz="1600" spc="-5">
                <a:latin typeface="Times New Roman"/>
                <a:cs typeface="Times New Roman"/>
              </a:rPr>
              <a:t>to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 spc="-5">
                <a:latin typeface="Times New Roman"/>
                <a:cs typeface="Times New Roman"/>
              </a:rPr>
              <a:t>the sample and  large volume of the samples. Both techniques involve an  additional time delay requested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 spc="-5">
                <a:latin typeface="Times New Roman"/>
                <a:cs typeface="Times New Roman"/>
              </a:rPr>
              <a:t>to flow through the  transit lines and the capillary tube. Sometimes the viscometers </a:t>
            </a:r>
            <a:r>
              <a:rPr dirty="0" sz="1600">
                <a:latin typeface="Times New Roman"/>
                <a:cs typeface="Times New Roman"/>
              </a:rPr>
              <a:t>are  </a:t>
            </a:r>
            <a:r>
              <a:rPr dirty="0" sz="1600" spc="-5">
                <a:latin typeface="Times New Roman"/>
                <a:cs typeface="Times New Roman"/>
              </a:rPr>
              <a:t>mounted orr the extrusion line </a:t>
            </a:r>
            <a:r>
              <a:rPr dirty="0" sz="1600" spc="-1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measure the stress on the die  </a:t>
            </a:r>
            <a:r>
              <a:rPr dirty="0" sz="1600" spc="-10">
                <a:latin typeface="Times New Roman"/>
                <a:cs typeface="Times New Roman"/>
              </a:rPr>
              <a:t>wall </a:t>
            </a:r>
            <a:r>
              <a:rPr dirty="0" sz="1600" spc="-5">
                <a:latin typeface="Times New Roman"/>
                <a:cs typeface="Times New Roman"/>
              </a:rPr>
              <a:t>by measuring the pressure drop along a slit or capillary. The  flow rate is measured by an additional flow </a:t>
            </a:r>
            <a:r>
              <a:rPr dirty="0" sz="1600" spc="-10">
                <a:latin typeface="Times New Roman"/>
                <a:cs typeface="Times New Roman"/>
              </a:rPr>
              <a:t>meter. </a:t>
            </a:r>
            <a:r>
              <a:rPr dirty="0" sz="1600">
                <a:latin typeface="Times New Roman"/>
                <a:cs typeface="Times New Roman"/>
              </a:rPr>
              <a:t>These </a:t>
            </a:r>
            <a:r>
              <a:rPr dirty="0" sz="1600" spc="-5">
                <a:latin typeface="Times New Roman"/>
                <a:cs typeface="Times New Roman"/>
              </a:rPr>
              <a:t>methods  are</a:t>
            </a:r>
            <a:r>
              <a:rPr dirty="0" sz="1600" spc="17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more</a:t>
            </a:r>
            <a:r>
              <a:rPr dirty="0" sz="1600" spc="1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appropriate</a:t>
            </a:r>
            <a:r>
              <a:rPr dirty="0" sz="1600" spc="1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 spc="1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1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extrusion</a:t>
            </a:r>
            <a:r>
              <a:rPr dirty="0" sz="1600" spc="1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process,</a:t>
            </a:r>
            <a:r>
              <a:rPr dirty="0" sz="1600" spc="1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but</a:t>
            </a:r>
            <a:r>
              <a:rPr dirty="0" sz="1600" spc="1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there</a:t>
            </a:r>
            <a:r>
              <a:rPr dirty="0" sz="1600" spc="1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are</a:t>
            </a:r>
            <a:r>
              <a:rPr dirty="0" sz="1600" spc="1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some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426211"/>
            <a:ext cx="214249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90500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5" b="1">
                <a:latin typeface="Times New Roman"/>
                <a:cs typeface="Times New Roman"/>
              </a:rPr>
              <a:t>College of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5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426211"/>
            <a:ext cx="225552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 indent="111125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3'،’ Year, Plastic Engineering.  Ass. Prof. Dr. Nabel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Kadum.</a:t>
            </a:r>
            <a:endParaRPr sz="1300">
              <a:latin typeface="Times New Roman"/>
              <a:cs typeface="Times New Roman"/>
            </a:endParaRPr>
          </a:p>
          <a:p>
            <a:pPr marL="45720">
              <a:lnSpc>
                <a:spcPts val="1460"/>
              </a:lnSpc>
              <a:tabLst>
                <a:tab pos="1188720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Lecture:</a:t>
            </a:r>
            <a:r>
              <a:rPr dirty="0" sz="1300" b="1">
                <a:latin typeface="Times New Roman"/>
                <a:cs typeface="Times New Roman"/>
              </a:rPr>
              <a:t> 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5952" y="9954767"/>
            <a:ext cx="682751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49832" y="1189380"/>
            <a:ext cx="5463540" cy="8328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9525">
              <a:lnSpc>
                <a:spcPct val="1437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major drawbacks. The flow meter </a:t>
            </a:r>
            <a:r>
              <a:rPr dirty="0" sz="1600" spc="-10">
                <a:latin typeface="Times New Roman"/>
                <a:cs typeface="Times New Roman"/>
              </a:rPr>
              <a:t>may </a:t>
            </a:r>
            <a:r>
              <a:rPr dirty="0" sz="1600" spc="-5">
                <a:latin typeface="Times New Roman"/>
                <a:cs typeface="Times New Roman"/>
              </a:rPr>
              <a:t>disturb the melt flow and  correspondingly to </a:t>
            </a:r>
            <a:r>
              <a:rPr dirty="0" sz="1600">
                <a:latin typeface="Times New Roman"/>
                <a:cs typeface="Times New Roman"/>
              </a:rPr>
              <a:t>affect </a:t>
            </a:r>
            <a:r>
              <a:rPr dirty="0" sz="1600" spc="-5">
                <a:latin typeface="Times New Roman"/>
                <a:cs typeface="Times New Roman"/>
              </a:rPr>
              <a:t>the original flow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properties.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800"/>
              </a:lnSpc>
            </a:pPr>
            <a:r>
              <a:rPr dirty="0" sz="1600" spc="-5">
                <a:latin typeface="Times New Roman"/>
                <a:cs typeface="Times New Roman"/>
              </a:rPr>
              <a:t>The presented methods </a:t>
            </a:r>
            <a:r>
              <a:rPr dirty="0" sz="1600" spc="-10">
                <a:latin typeface="Times New Roman"/>
                <a:cs typeface="Times New Roman"/>
              </a:rPr>
              <a:t>do </a:t>
            </a:r>
            <a:r>
              <a:rPr dirty="0" sz="1600" spc="-5">
                <a:latin typeface="Times New Roman"/>
                <a:cs typeface="Times New Roman"/>
              </a:rPr>
              <a:t>not satisfy requirements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10">
                <a:latin typeface="Times New Roman"/>
                <a:cs typeface="Times New Roman"/>
              </a:rPr>
              <a:t>on-  </a:t>
            </a:r>
            <a:r>
              <a:rPr dirty="0" sz="1600" spc="-5">
                <a:latin typeface="Times New Roman"/>
                <a:cs typeface="Times New Roman"/>
              </a:rPr>
              <a:t>line </a:t>
            </a:r>
            <a:r>
              <a:rPr dirty="0" sz="1600" spc="-10">
                <a:latin typeface="Times New Roman"/>
                <a:cs typeface="Times New Roman"/>
              </a:rPr>
              <a:t>monitoring </a:t>
            </a:r>
            <a:r>
              <a:rPr dirty="0" sz="1600" spc="-5">
                <a:latin typeface="Times New Roman"/>
                <a:cs typeface="Times New Roman"/>
              </a:rPr>
              <a:t>of polymer </a:t>
            </a:r>
            <a:r>
              <a:rPr dirty="0" sz="1600" spc="-10">
                <a:latin typeface="Times New Roman"/>
                <a:cs typeface="Times New Roman"/>
              </a:rPr>
              <a:t>melts </a:t>
            </a:r>
            <a:r>
              <a:rPr dirty="0" sz="1600" spc="-5">
                <a:latin typeface="Times New Roman"/>
                <a:cs typeface="Times New Roman"/>
              </a:rPr>
              <a:t>in the conditions characteristic  during manufacturing process (high pressure, high temperature,  the measurements in real time, aggressive environment). The </a:t>
            </a:r>
            <a:r>
              <a:rPr dirty="0" sz="1600" spc="-10">
                <a:latin typeface="Times New Roman"/>
                <a:cs typeface="Times New Roman"/>
              </a:rPr>
              <a:t>melt  </a:t>
            </a:r>
            <a:r>
              <a:rPr dirty="0" sz="1600" spc="-5">
                <a:latin typeface="Times New Roman"/>
                <a:cs typeface="Times New Roman"/>
              </a:rPr>
              <a:t>viscosity can't be effectively </a:t>
            </a:r>
            <a:r>
              <a:rPr dirty="0" sz="1600" spc="-10">
                <a:latin typeface="Times New Roman"/>
                <a:cs typeface="Times New Roman"/>
              </a:rPr>
              <a:t>monitored </a:t>
            </a:r>
            <a:r>
              <a:rPr dirty="0" sz="1600" spc="-5">
                <a:latin typeface="Times New Roman"/>
                <a:cs typeface="Times New Roman"/>
              </a:rPr>
              <a:t>and measured with a </a:t>
            </a:r>
            <a:r>
              <a:rPr dirty="0" sz="1600" spc="-10">
                <a:latin typeface="Times New Roman"/>
                <a:cs typeface="Times New Roman"/>
              </a:rPr>
              <a:t>good  </a:t>
            </a:r>
            <a:r>
              <a:rPr dirty="0" sz="1600" spc="-5">
                <a:latin typeface="Times New Roman"/>
                <a:cs typeface="Times New Roman"/>
              </a:rPr>
              <a:t>accuracy. So, it can be assumed, that the </a:t>
            </a:r>
            <a:r>
              <a:rPr dirty="0" sz="1600" spc="-15">
                <a:latin typeface="Times New Roman"/>
                <a:cs typeface="Times New Roman"/>
              </a:rPr>
              <a:t>most </a:t>
            </a:r>
            <a:r>
              <a:rPr dirty="0" sz="1600" spc="-5">
                <a:latin typeface="Times New Roman"/>
                <a:cs typeface="Times New Roman"/>
              </a:rPr>
              <a:t>appropriate </a:t>
            </a:r>
            <a:r>
              <a:rPr dirty="0" sz="1600" spc="-10">
                <a:latin typeface="Times New Roman"/>
                <a:cs typeface="Times New Roman"/>
              </a:rPr>
              <a:t>method  </a:t>
            </a:r>
            <a:r>
              <a:rPr dirty="0" sz="1600" spc="-5">
                <a:latin typeface="Times New Roman"/>
                <a:cs typeface="Times New Roman"/>
              </a:rPr>
              <a:t>to </a:t>
            </a:r>
            <a:r>
              <a:rPr dirty="0" sz="1600" spc="-10">
                <a:latin typeface="Times New Roman"/>
                <a:cs typeface="Times New Roman"/>
              </a:rPr>
              <a:t>measure </a:t>
            </a:r>
            <a:r>
              <a:rPr dirty="0" sz="1600" spc="-5">
                <a:latin typeface="Times New Roman"/>
                <a:cs typeface="Times New Roman"/>
              </a:rPr>
              <a:t>the viscosity of a </a:t>
            </a:r>
            <a:r>
              <a:rPr dirty="0" sz="1600" spc="-10">
                <a:latin typeface="Times New Roman"/>
                <a:cs typeface="Times New Roman"/>
              </a:rPr>
              <a:t>polymer melt </a:t>
            </a:r>
            <a:r>
              <a:rPr dirty="0" sz="1600" spc="-5">
                <a:latin typeface="Times New Roman"/>
                <a:cs typeface="Times New Roman"/>
              </a:rPr>
              <a:t>is ultrasonic pulse  echo method. </a:t>
            </a:r>
            <a:r>
              <a:rPr dirty="0" sz="1600">
                <a:latin typeface="Times New Roman"/>
                <a:cs typeface="Times New Roman"/>
              </a:rPr>
              <a:t>This </a:t>
            </a:r>
            <a:r>
              <a:rPr dirty="0" sz="1600" spc="-10">
                <a:latin typeface="Times New Roman"/>
                <a:cs typeface="Times New Roman"/>
              </a:rPr>
              <a:t>method </a:t>
            </a:r>
            <a:r>
              <a:rPr dirty="0" sz="1600" spc="-5">
                <a:latin typeface="Times New Roman"/>
                <a:cs typeface="Times New Roman"/>
              </a:rPr>
              <a:t>is analyzed separately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other  methods, because it is in </a:t>
            </a:r>
            <a:r>
              <a:rPr dirty="0" sz="1600" spc="-10">
                <a:latin typeface="Times New Roman"/>
                <a:cs typeface="Times New Roman"/>
              </a:rPr>
              <a:t>many </a:t>
            </a:r>
            <a:r>
              <a:rPr dirty="0" sz="1600" spc="-5">
                <a:latin typeface="Times New Roman"/>
                <a:cs typeface="Times New Roman"/>
              </a:rPr>
              <a:t>aspects superior in comparison to  other techniques. The viscosity of polymer melts should be  measured in </a:t>
            </a:r>
            <a:r>
              <a:rPr dirty="0" sz="1600">
                <a:latin typeface="Times New Roman"/>
                <a:cs typeface="Times New Roman"/>
              </a:rPr>
              <a:t>real-time </a:t>
            </a:r>
            <a:r>
              <a:rPr dirty="0" sz="1600" spc="-5">
                <a:latin typeface="Times New Roman"/>
                <a:cs typeface="Times New Roman"/>
              </a:rPr>
              <a:t>during extrusion process. The ability to  measure the </a:t>
            </a:r>
            <a:r>
              <a:rPr dirty="0" sz="1600">
                <a:latin typeface="Times New Roman"/>
                <a:cs typeface="Times New Roman"/>
              </a:rPr>
              <a:t>viscosity </a:t>
            </a:r>
            <a:r>
              <a:rPr dirty="0" sz="1600" spc="-5">
                <a:latin typeface="Times New Roman"/>
                <a:cs typeface="Times New Roman"/>
              </a:rPr>
              <a:t>of polymer melts </a:t>
            </a:r>
            <a:r>
              <a:rPr dirty="0" sz="1600">
                <a:latin typeface="Times New Roman"/>
                <a:cs typeface="Times New Roman"/>
              </a:rPr>
              <a:t>in-line </a:t>
            </a:r>
            <a:r>
              <a:rPr dirty="0" sz="1600" spc="-5">
                <a:latin typeface="Times New Roman"/>
                <a:cs typeface="Times New Roman"/>
              </a:rPr>
              <a:t>during extrusion  process provides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manufacturers with the ability to optimize  their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production.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55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Measuring density in polymer</a:t>
            </a:r>
            <a:r>
              <a:rPr dirty="0" u="heavy" sz="16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melt</a:t>
            </a:r>
            <a:endParaRPr sz="1600">
              <a:latin typeface="Times New Roman"/>
              <a:cs typeface="Times New Roman"/>
            </a:endParaRPr>
          </a:p>
          <a:p>
            <a:pPr marL="481965">
              <a:lnSpc>
                <a:spcPts val="1855"/>
              </a:lnSpc>
            </a:pPr>
            <a:r>
              <a:rPr dirty="0" sz="1600" spc="-5">
                <a:latin typeface="Times New Roman"/>
                <a:cs typeface="Times New Roman"/>
              </a:rPr>
              <a:t>Density is  a very  important  physical  parameter in</a:t>
            </a:r>
            <a:r>
              <a:rPr dirty="0" sz="1600" spc="2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polymer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</a:pPr>
            <a:r>
              <a:rPr dirty="0" sz="1600" spc="-5">
                <a:latin typeface="Times New Roman"/>
                <a:cs typeface="Times New Roman"/>
              </a:rPr>
              <a:t>engineering processes. The density is a very significant factor  affecting a production cost and profitability of the manufacturing  process. A reduction in a density reduces the raw </a:t>
            </a:r>
            <a:r>
              <a:rPr dirty="0" sz="1600" spc="-10">
                <a:latin typeface="Times New Roman"/>
                <a:cs typeface="Times New Roman"/>
              </a:rPr>
              <a:t>material </a:t>
            </a:r>
            <a:r>
              <a:rPr dirty="0" sz="1600" spc="-5">
                <a:latin typeface="Times New Roman"/>
                <a:cs typeface="Times New Roman"/>
              </a:rPr>
              <a:t>cost  and therefore decreases the manufacturing costs. So, it is very  important</a:t>
            </a:r>
            <a:r>
              <a:rPr dirty="0" sz="1600" spc="3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 spc="3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measure</a:t>
            </a:r>
            <a:r>
              <a:rPr dirty="0" sz="1600" spc="3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3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density</a:t>
            </a:r>
            <a:r>
              <a:rPr dirty="0" sz="1600" spc="3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r>
              <a:rPr dirty="0" sz="1600" spc="3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polymer</a:t>
            </a:r>
            <a:r>
              <a:rPr dirty="0" sz="1600" spc="33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melt</a:t>
            </a:r>
            <a:r>
              <a:rPr dirty="0" sz="1600" spc="3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with</a:t>
            </a:r>
            <a:r>
              <a:rPr dirty="0" sz="1600" spc="3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3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good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426211"/>
            <a:ext cx="214249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90500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5" b="1">
                <a:latin typeface="Times New Roman"/>
                <a:cs typeface="Times New Roman"/>
              </a:rPr>
              <a:t>College of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5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426211"/>
            <a:ext cx="225552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 indent="111125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3'،’ Year, Plastic Engineering.  Ass. Prof. Dr. Nabel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Kadum.</a:t>
            </a:r>
            <a:endParaRPr sz="1300">
              <a:latin typeface="Times New Roman"/>
              <a:cs typeface="Times New Roman"/>
            </a:endParaRPr>
          </a:p>
          <a:p>
            <a:pPr marL="45720">
              <a:lnSpc>
                <a:spcPts val="1460"/>
              </a:lnSpc>
              <a:tabLst>
                <a:tab pos="1188720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Lecture:</a:t>
            </a:r>
            <a:r>
              <a:rPr dirty="0" sz="1300" b="1">
                <a:latin typeface="Times New Roman"/>
                <a:cs typeface="Times New Roman"/>
              </a:rPr>
              <a:t> 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5952" y="9954767"/>
            <a:ext cx="682751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49832" y="1189380"/>
            <a:ext cx="5462905" cy="423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715">
              <a:lnSpc>
                <a:spcPct val="1438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accuracy during the extrusion processes. The density of a polymer 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 spc="-5">
                <a:latin typeface="Times New Roman"/>
                <a:cs typeface="Times New Roman"/>
              </a:rPr>
              <a:t>can be measured by densymeters, pycnometers and </a:t>
            </a:r>
            <a:r>
              <a:rPr dirty="0" sz="1600" spc="-15">
                <a:latin typeface="Times New Roman"/>
                <a:cs typeface="Times New Roman"/>
              </a:rPr>
              <a:t>mass  </a:t>
            </a:r>
            <a:r>
              <a:rPr dirty="0" sz="1600" spc="-5">
                <a:latin typeface="Times New Roman"/>
                <a:cs typeface="Times New Roman"/>
              </a:rPr>
              <a:t>flow </a:t>
            </a:r>
            <a:r>
              <a:rPr dirty="0" sz="1600" spc="-10">
                <a:latin typeface="Times New Roman"/>
                <a:cs typeface="Times New Roman"/>
              </a:rPr>
              <a:t>meters.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5">
                <a:latin typeface="Times New Roman"/>
                <a:cs typeface="Times New Roman"/>
              </a:rPr>
              <a:t>most </a:t>
            </a:r>
            <a:r>
              <a:rPr dirty="0" sz="1600" spc="-5">
                <a:latin typeface="Times New Roman"/>
                <a:cs typeface="Times New Roman"/>
              </a:rPr>
              <a:t>commonly used densymeters and </a:t>
            </a:r>
            <a:r>
              <a:rPr dirty="0" sz="1600" spc="-15">
                <a:latin typeface="Times New Roman"/>
                <a:cs typeface="Times New Roman"/>
              </a:rPr>
              <a:t>mass  </a:t>
            </a:r>
            <a:r>
              <a:rPr dirty="0" sz="1600" spc="-5">
                <a:latin typeface="Times New Roman"/>
                <a:cs typeface="Times New Roman"/>
              </a:rPr>
              <a:t>flow </a:t>
            </a:r>
            <a:r>
              <a:rPr dirty="0" sz="1600" spc="-10">
                <a:latin typeface="Times New Roman"/>
                <a:cs typeface="Times New Roman"/>
              </a:rPr>
              <a:t>meters </a:t>
            </a:r>
            <a:r>
              <a:rPr dirty="0" sz="1600" spc="-5">
                <a:latin typeface="Times New Roman"/>
                <a:cs typeface="Times New Roman"/>
              </a:rPr>
              <a:t>are based on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principle of </a:t>
            </a:r>
            <a:r>
              <a:rPr dirty="0" sz="1600">
                <a:latin typeface="Times New Roman"/>
                <a:cs typeface="Times New Roman"/>
              </a:rPr>
              <a:t>vibrating </a:t>
            </a:r>
            <a:r>
              <a:rPr dirty="0" sz="1600" spc="-5">
                <a:latin typeface="Times New Roman"/>
                <a:cs typeface="Times New Roman"/>
              </a:rPr>
              <a:t>tubes, </a:t>
            </a:r>
            <a:r>
              <a:rPr dirty="0" sz="1600">
                <a:latin typeface="Times New Roman"/>
                <a:cs typeface="Times New Roman"/>
              </a:rPr>
              <a:t>for  </a:t>
            </a:r>
            <a:r>
              <a:rPr dirty="0" sz="1600" spc="-5">
                <a:latin typeface="Times New Roman"/>
                <a:cs typeface="Times New Roman"/>
              </a:rPr>
              <a:t>example Coriolis flow </a:t>
            </a:r>
            <a:r>
              <a:rPr dirty="0" sz="1600" spc="-10">
                <a:latin typeface="Times New Roman"/>
                <a:cs typeface="Times New Roman"/>
              </a:rPr>
              <a:t>meters. </a:t>
            </a:r>
            <a:r>
              <a:rPr dirty="0" sz="1600" spc="-5">
                <a:latin typeface="Times New Roman"/>
                <a:cs typeface="Times New Roman"/>
              </a:rPr>
              <a:t>These meters have </a:t>
            </a:r>
            <a:r>
              <a:rPr dirty="0" sz="1600" spc="-10">
                <a:latin typeface="Times New Roman"/>
                <a:cs typeface="Times New Roman"/>
              </a:rPr>
              <a:t>major  </a:t>
            </a:r>
            <a:r>
              <a:rPr dirty="0" sz="1600" spc="-5">
                <a:latin typeface="Times New Roman"/>
                <a:cs typeface="Times New Roman"/>
              </a:rPr>
              <a:t>drawbacks. They are limited to pipe diameters below 60 </a:t>
            </a:r>
            <a:r>
              <a:rPr dirty="0" sz="1600" spc="-10">
                <a:latin typeface="Times New Roman"/>
                <a:cs typeface="Times New Roman"/>
              </a:rPr>
              <a:t>mm </a:t>
            </a:r>
            <a:r>
              <a:rPr dirty="0" sz="1600" spc="-5">
                <a:latin typeface="Times New Roman"/>
                <a:cs typeface="Times New Roman"/>
              </a:rPr>
              <a:t>and  high pressure losses during the measurements occur. These  meters </a:t>
            </a:r>
            <a:r>
              <a:rPr dirty="0" sz="1600">
                <a:latin typeface="Times New Roman"/>
                <a:cs typeface="Times New Roman"/>
              </a:rPr>
              <a:t>are expensive </a:t>
            </a:r>
            <a:r>
              <a:rPr dirty="0" sz="1600" spc="-5">
                <a:latin typeface="Times New Roman"/>
                <a:cs typeface="Times New Roman"/>
              </a:rPr>
              <a:t>and not stable, particularly when  measurements in polymer </a:t>
            </a:r>
            <a:r>
              <a:rPr dirty="0" sz="1600" spc="-10">
                <a:latin typeface="Times New Roman"/>
                <a:cs typeface="Times New Roman"/>
              </a:rPr>
              <a:t>melts must </a:t>
            </a:r>
            <a:r>
              <a:rPr dirty="0" sz="1600" spc="-5">
                <a:latin typeface="Times New Roman"/>
                <a:cs typeface="Times New Roman"/>
              </a:rPr>
              <a:t>be performed at high  pressure and temperature. So, it can be suggested, </a:t>
            </a:r>
            <a:r>
              <a:rPr dirty="0" sz="1600" spc="-10">
                <a:latin typeface="Times New Roman"/>
                <a:cs typeface="Times New Roman"/>
              </a:rPr>
              <a:t>that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5">
                <a:latin typeface="Times New Roman"/>
                <a:cs typeface="Times New Roman"/>
              </a:rPr>
              <a:t>most  </a:t>
            </a:r>
            <a:r>
              <a:rPr dirty="0" sz="1600" spc="-5">
                <a:latin typeface="Times New Roman"/>
                <a:cs typeface="Times New Roman"/>
              </a:rPr>
              <a:t>appropriate </a:t>
            </a:r>
            <a:r>
              <a:rPr dirty="0" sz="1600" spc="-10">
                <a:latin typeface="Times New Roman"/>
                <a:cs typeface="Times New Roman"/>
              </a:rPr>
              <a:t>method </a:t>
            </a:r>
            <a:r>
              <a:rPr dirty="0" sz="1600" spc="-5">
                <a:latin typeface="Times New Roman"/>
                <a:cs typeface="Times New Roman"/>
              </a:rPr>
              <a:t>to </a:t>
            </a:r>
            <a:r>
              <a:rPr dirty="0" sz="1600" spc="-10">
                <a:latin typeface="Times New Roman"/>
                <a:cs typeface="Times New Roman"/>
              </a:rPr>
              <a:t>measure </a:t>
            </a:r>
            <a:r>
              <a:rPr dirty="0" sz="1600" spc="-5">
                <a:latin typeface="Times New Roman"/>
                <a:cs typeface="Times New Roman"/>
              </a:rPr>
              <a:t>the density in polymer </a:t>
            </a:r>
            <a:r>
              <a:rPr dirty="0" sz="1600" spc="-10">
                <a:latin typeface="Times New Roman"/>
                <a:cs typeface="Times New Roman"/>
              </a:rPr>
              <a:t>melt may  </a:t>
            </a:r>
            <a:r>
              <a:rPr dirty="0" sz="1600" spc="-5">
                <a:latin typeface="Times New Roman"/>
                <a:cs typeface="Times New Roman"/>
              </a:rPr>
              <a:t>be ultrasonic pulse echo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method.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4216" y="429259"/>
            <a:ext cx="214249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90500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5" b="1">
                <a:latin typeface="Times New Roman"/>
                <a:cs typeface="Times New Roman"/>
              </a:rPr>
              <a:t>College of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5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9753" y="429259"/>
            <a:ext cx="2163445" cy="60261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 indent="91440">
              <a:lnSpc>
                <a:spcPct val="95800"/>
              </a:lnSpc>
              <a:spcBef>
                <a:spcPts val="160"/>
              </a:spcBef>
              <a:tabLst>
                <a:tab pos="1155065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3 </a:t>
            </a:r>
            <a:r>
              <a:rPr dirty="0" sz="700" spc="-5" b="1">
                <a:latin typeface="Times New Roman"/>
                <a:cs typeface="Times New Roman"/>
              </a:rPr>
              <a:t>٣٥</a:t>
            </a:r>
            <a:r>
              <a:rPr dirty="0" sz="1300" spc="-5" b="1">
                <a:latin typeface="Times New Roman"/>
                <a:cs typeface="Times New Roman"/>
              </a:rPr>
              <a:t>Year, Plastic</a:t>
            </a:r>
            <a:r>
              <a:rPr dirty="0" sz="1300" spc="-15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  Ass. Prof. Dr. Nabel Kadum.  Lecture:</a:t>
            </a:r>
            <a:r>
              <a:rPr dirty="0" sz="1300" b="1">
                <a:latin typeface="Times New Roman"/>
                <a:cs typeface="Times New Roman"/>
              </a:rPr>
              <a:t> 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51859" y="9934955"/>
            <a:ext cx="614172" cy="1600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43736" y="4067682"/>
            <a:ext cx="5480050" cy="53778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405890" marR="280670" indent="-1120775">
              <a:lnSpc>
                <a:spcPct val="101699"/>
              </a:lnSpc>
              <a:spcBef>
                <a:spcPts val="75"/>
              </a:spcBef>
            </a:pPr>
            <a:r>
              <a:rPr dirty="0" sz="1200" spc="-5" i="1">
                <a:latin typeface="Calibri"/>
                <a:cs typeface="Calibri"/>
              </a:rPr>
              <a:t>The </a:t>
            </a:r>
            <a:r>
              <a:rPr dirty="0" sz="1200" i="1">
                <a:latin typeface="Calibri"/>
                <a:cs typeface="Calibri"/>
              </a:rPr>
              <a:t>zero </a:t>
            </a:r>
            <a:r>
              <a:rPr dirty="0" sz="1200" spc="-5" i="1">
                <a:latin typeface="Calibri"/>
                <a:cs typeface="Calibri"/>
              </a:rPr>
              <a:t>shear viscosity </a:t>
            </a:r>
            <a:r>
              <a:rPr dirty="0" sz="1200" spc="-10" i="1">
                <a:latin typeface="Calibri"/>
                <a:cs typeface="Calibri"/>
              </a:rPr>
              <a:t>is </a:t>
            </a:r>
            <a:r>
              <a:rPr dirty="0" sz="1200" i="1">
                <a:latin typeface="Calibri"/>
                <a:cs typeface="Calibri"/>
              </a:rPr>
              <a:t>a </a:t>
            </a:r>
            <a:r>
              <a:rPr dirty="0" sz="1200" spc="-5" i="1">
                <a:latin typeface="Calibri"/>
                <a:cs typeface="Calibri"/>
              </a:rPr>
              <a:t>sensitive measure of poiymer moiecuiar weight, the  </a:t>
            </a:r>
            <a:r>
              <a:rPr dirty="0" sz="1200" spc="-5" i="1">
                <a:latin typeface="Calibri"/>
                <a:cs typeface="Calibri"/>
              </a:rPr>
              <a:t>reiationshipforfiexibie </a:t>
            </a:r>
            <a:r>
              <a:rPr dirty="0" sz="1050" spc="-5" i="1">
                <a:latin typeface="Tahoma"/>
                <a:cs typeface="Tahoma"/>
              </a:rPr>
              <a:t>؛</a:t>
            </a:r>
            <a:r>
              <a:rPr dirty="0" sz="1200" spc="-5" i="1">
                <a:latin typeface="Calibri"/>
                <a:cs typeface="Calibri"/>
              </a:rPr>
              <a:t>inear poiymers </a:t>
            </a:r>
            <a:r>
              <a:rPr dirty="0" sz="1200" i="1">
                <a:latin typeface="Calibri"/>
                <a:cs typeface="Calibri"/>
              </a:rPr>
              <a:t>is</a:t>
            </a:r>
            <a:r>
              <a:rPr dirty="0" sz="1200" spc="35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no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Molecular Weight</a:t>
            </a:r>
            <a:r>
              <a:rPr dirty="0" u="heavy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Distribution</a:t>
            </a:r>
            <a:endParaRPr sz="1600">
              <a:latin typeface="Times New Roman"/>
              <a:cs typeface="Times New Roman"/>
            </a:endParaRPr>
          </a:p>
          <a:p>
            <a:pPr algn="just" marL="12700" marR="5715" indent="469265">
              <a:lnSpc>
                <a:spcPct val="143800"/>
              </a:lnSpc>
              <a:spcBef>
                <a:spcPts val="260"/>
              </a:spcBef>
            </a:pPr>
            <a:r>
              <a:rPr dirty="0" sz="1600" spc="-5">
                <a:latin typeface="Times New Roman"/>
                <a:cs typeface="Times New Roman"/>
              </a:rPr>
              <a:t>Beyond the Newtonian region,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 spc="-5">
                <a:latin typeface="Times New Roman"/>
                <a:cs typeface="Times New Roman"/>
              </a:rPr>
              <a:t>viscosity drops with  increasing shear rate, a phenomenon called shear thinning. This  behavior is considered the </a:t>
            </a:r>
            <a:r>
              <a:rPr dirty="0" sz="1600" spc="-10">
                <a:latin typeface="Times New Roman"/>
                <a:cs typeface="Times New Roman"/>
              </a:rPr>
              <a:t>most </a:t>
            </a:r>
            <a:r>
              <a:rPr dirty="0" sz="1600" spc="-5">
                <a:latin typeface="Times New Roman"/>
                <a:cs typeface="Times New Roman"/>
              </a:rPr>
              <a:t>important </a:t>
            </a:r>
            <a:r>
              <a:rPr dirty="0" sz="1600">
                <a:latin typeface="Times New Roman"/>
                <a:cs typeface="Times New Roman"/>
              </a:rPr>
              <a:t>non-Newtonian  </a:t>
            </a:r>
            <a:r>
              <a:rPr dirty="0" sz="1600" spc="-5">
                <a:latin typeface="Times New Roman"/>
                <a:cs typeface="Times New Roman"/>
              </a:rPr>
              <a:t>property in polymer processing because it speeds up material flow  and reduces heat generation and energy consumption during  processing.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800"/>
              </a:lnSpc>
            </a:pPr>
            <a:r>
              <a:rPr dirty="0" sz="1600" spc="-5">
                <a:latin typeface="Times New Roman"/>
                <a:cs typeface="Times New Roman"/>
              </a:rPr>
              <a:t>At constant molecular weight, the </a:t>
            </a:r>
            <a:r>
              <a:rPr dirty="0" sz="1600" spc="-10">
                <a:latin typeface="Times New Roman"/>
                <a:cs typeface="Times New Roman"/>
              </a:rPr>
              <a:t>amount </a:t>
            </a:r>
            <a:r>
              <a:rPr dirty="0" sz="1600" spc="-5">
                <a:latin typeface="Times New Roman"/>
                <a:cs typeface="Times New Roman"/>
              </a:rPr>
              <a:t>of energy  required to process the </a:t>
            </a:r>
            <a:r>
              <a:rPr dirty="0" sz="1600" spc="-10">
                <a:latin typeface="Times New Roman"/>
                <a:cs typeface="Times New Roman"/>
              </a:rPr>
              <a:t>polymer </a:t>
            </a:r>
            <a:r>
              <a:rPr dirty="0" sz="1600" spc="-5">
                <a:latin typeface="Times New Roman"/>
                <a:cs typeface="Times New Roman"/>
              </a:rPr>
              <a:t>is directly related to the  viscosity’s shear rate dependence. The onset and degree of shear  thinning vary among materials and qualitatively correlate with the  molecular weight distribution: </a:t>
            </a:r>
            <a:r>
              <a:rPr dirty="0" sz="1600" spc="-10">
                <a:latin typeface="Times New Roman"/>
                <a:cs typeface="Times New Roman"/>
              </a:rPr>
              <a:t>Polymers </a:t>
            </a:r>
            <a:r>
              <a:rPr dirty="0" sz="1600" spc="-5">
                <a:latin typeface="Times New Roman"/>
                <a:cs typeface="Times New Roman"/>
              </a:rPr>
              <a:t>with a broad </a:t>
            </a:r>
            <a:r>
              <a:rPr dirty="0" sz="1600">
                <a:latin typeface="Times New Roman"/>
                <a:cs typeface="Times New Roman"/>
              </a:rPr>
              <a:t>distribution  </a:t>
            </a:r>
            <a:r>
              <a:rPr dirty="0" sz="1600" spc="-5">
                <a:latin typeface="Times New Roman"/>
                <a:cs typeface="Times New Roman"/>
              </a:rPr>
              <a:t>tend</a:t>
            </a:r>
            <a:r>
              <a:rPr dirty="0" sz="1600" spc="25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 spc="254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thin</a:t>
            </a:r>
            <a:r>
              <a:rPr dirty="0" sz="1600" spc="265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more</a:t>
            </a:r>
            <a:r>
              <a:rPr dirty="0" sz="1600" spc="2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at</a:t>
            </a:r>
            <a:r>
              <a:rPr dirty="0" sz="1600" spc="2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lower</a:t>
            </a:r>
            <a:r>
              <a:rPr dirty="0" sz="1600" spc="2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shear</a:t>
            </a:r>
            <a:r>
              <a:rPr dirty="0" sz="1600" spc="2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rates</a:t>
            </a:r>
            <a:r>
              <a:rPr dirty="0" sz="1600" spc="2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than</a:t>
            </a:r>
            <a:r>
              <a:rPr dirty="0" sz="1600" spc="2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those</a:t>
            </a:r>
            <a:r>
              <a:rPr dirty="0" sz="1600" spc="254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with</a:t>
            </a:r>
            <a:r>
              <a:rPr dirty="0" sz="1600" spc="25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2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narrow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600" spc="-5">
                <a:latin typeface="Times New Roman"/>
                <a:cs typeface="Times New Roman"/>
              </a:rPr>
              <a:t>distribution at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average Mw. (see figure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below,).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76855" y="1420367"/>
            <a:ext cx="3002280" cy="26271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4419" y="1207769"/>
            <a:ext cx="5401310" cy="0"/>
          </a:xfrm>
          <a:custGeom>
            <a:avLst/>
            <a:gdLst/>
            <a:ahLst/>
            <a:cxnLst/>
            <a:rect l="l" t="t" r="r" b="b"/>
            <a:pathLst>
              <a:path w="5401310" h="0">
                <a:moveTo>
                  <a:pt x="0" y="0"/>
                </a:moveTo>
                <a:lnTo>
                  <a:pt x="54013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043171" y="452627"/>
            <a:ext cx="2209800" cy="568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031360" y="429259"/>
            <a:ext cx="2099310" cy="60261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just" marL="12700" marR="5080">
              <a:lnSpc>
                <a:spcPct val="95800"/>
              </a:lnSpc>
              <a:spcBef>
                <a:spcPts val="160"/>
              </a:spcBef>
            </a:pPr>
            <a:r>
              <a:rPr dirty="0" sz="1300" b="1">
                <a:latin typeface="Times New Roman"/>
                <a:cs typeface="Times New Roman"/>
              </a:rPr>
              <a:t>3</a:t>
            </a:r>
            <a:r>
              <a:rPr dirty="0" baseline="39215" sz="1275" b="1">
                <a:latin typeface="Times New Roman"/>
                <a:cs typeface="Times New Roman"/>
              </a:rPr>
              <a:t>rd </a:t>
            </a:r>
            <a:r>
              <a:rPr dirty="0" sz="1300" spc="-5" b="1">
                <a:latin typeface="Times New Roman"/>
                <a:cs typeface="Times New Roman"/>
              </a:rPr>
              <a:t>Year, Plastic Engineering,  Ass. Prof. Dr. Nabel Kadum.  Lecture: </a:t>
            </a:r>
            <a:r>
              <a:rPr dirty="0" sz="1300" b="1">
                <a:latin typeface="Times New Roman"/>
                <a:cs typeface="Times New Roman"/>
              </a:rPr>
              <a:t>13.</a:t>
            </a:r>
            <a:r>
              <a:rPr dirty="0" sz="1300" spc="29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3563" y="492251"/>
            <a:ext cx="2118360" cy="568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71168" y="467359"/>
            <a:ext cx="2141855" cy="60452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190500">
              <a:lnSpc>
                <a:spcPts val="1500"/>
              </a:lnSpc>
              <a:spcBef>
                <a:spcPts val="195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10" b="1">
                <a:latin typeface="Times New Roman"/>
                <a:cs typeface="Times New Roman"/>
              </a:rPr>
              <a:t>College </a:t>
            </a:r>
            <a:r>
              <a:rPr dirty="0" sz="1300" spc="-5" b="1">
                <a:latin typeface="Times New Roman"/>
                <a:cs typeface="Times New Roman"/>
              </a:rPr>
              <a:t>of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Engineei’ing.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4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48811" y="9944100"/>
            <a:ext cx="612648" cy="1600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43736" y="3802091"/>
            <a:ext cx="5479415" cy="5529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95"/>
              </a:lnSpc>
              <a:spcBef>
                <a:spcPts val="100"/>
              </a:spcBef>
            </a:pPr>
            <a:r>
              <a:rPr dirty="0" sz="1000" spc="-85">
                <a:solidFill>
                  <a:srgbClr val="212121"/>
                </a:solidFill>
                <a:latin typeface="Arial"/>
                <a:cs typeface="Arial"/>
              </a:rPr>
              <a:t>لأ؛؛٦٢٠تلاً</a:t>
            </a:r>
            <a:r>
              <a:rPr dirty="0" sz="1000" spc="-16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212121"/>
                </a:solidFill>
                <a:latin typeface="Arial"/>
                <a:cs typeface="Arial"/>
              </a:rPr>
              <a:t>لاؤة١أ٠٦</a:t>
            </a:r>
            <a:endParaRPr sz="1000">
              <a:latin typeface="Arial"/>
              <a:cs typeface="Arial"/>
            </a:endParaRPr>
          </a:p>
          <a:p>
            <a:pPr marL="812165" marR="242570" indent="-563880">
              <a:lnSpc>
                <a:spcPts val="1460"/>
              </a:lnSpc>
              <a:spcBef>
                <a:spcPts val="25"/>
              </a:spcBef>
            </a:pPr>
            <a:r>
              <a:rPr dirty="0" sz="1200" spc="-5" i="1">
                <a:latin typeface="Calibri"/>
                <a:cs typeface="Calibri"/>
              </a:rPr>
              <a:t>Molecular weight distribution differences </a:t>
            </a:r>
            <a:r>
              <a:rPr dirty="0" sz="1200" i="1">
                <a:latin typeface="Calibri"/>
                <a:cs typeface="Calibri"/>
              </a:rPr>
              <a:t>In </a:t>
            </a:r>
            <a:r>
              <a:rPr dirty="0" sz="1200" spc="-5" i="1">
                <a:latin typeface="Calibri"/>
                <a:cs typeface="Calibri"/>
              </a:rPr>
              <a:t>polymer </a:t>
            </a:r>
            <a:r>
              <a:rPr dirty="0" sz="1200" i="1">
                <a:latin typeface="Calibri"/>
                <a:cs typeface="Calibri"/>
              </a:rPr>
              <a:t>melts </a:t>
            </a:r>
            <a:r>
              <a:rPr dirty="0" sz="1200" spc="-5" i="1">
                <a:latin typeface="Calibri"/>
                <a:cs typeface="Calibri"/>
              </a:rPr>
              <a:t>are </a:t>
            </a:r>
            <a:r>
              <a:rPr dirty="0" sz="1200" i="1">
                <a:latin typeface="Calibri"/>
                <a:cs typeface="Calibri"/>
              </a:rPr>
              <a:t>easily </a:t>
            </a:r>
            <a:r>
              <a:rPr dirty="0" sz="1200" spc="-5" i="1">
                <a:latin typeface="Calibri"/>
                <a:cs typeface="Calibri"/>
              </a:rPr>
              <a:t>detected by  </a:t>
            </a:r>
            <a:r>
              <a:rPr dirty="0" sz="1200" spc="-5" i="1">
                <a:latin typeface="Calibri"/>
                <a:cs typeface="Calibri"/>
              </a:rPr>
              <a:t>measuring the complex viscosity n* as </a:t>
            </a:r>
            <a:r>
              <a:rPr dirty="0" sz="1200" i="1">
                <a:latin typeface="Calibri"/>
                <a:cs typeface="Calibri"/>
              </a:rPr>
              <a:t>a </a:t>
            </a:r>
            <a:r>
              <a:rPr dirty="0" sz="1200" spc="-5" i="1">
                <a:latin typeface="Calibri"/>
                <a:cs typeface="Calibri"/>
              </a:rPr>
              <a:t>function of</a:t>
            </a:r>
            <a:r>
              <a:rPr dirty="0" sz="1200" spc="45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freguency.</a:t>
            </a:r>
            <a:endParaRPr sz="1200">
              <a:latin typeface="Calibri"/>
              <a:cs typeface="Calibri"/>
            </a:endParaRPr>
          </a:p>
          <a:p>
            <a:pPr algn="just" marL="12700" marR="5080" indent="469265">
              <a:lnSpc>
                <a:spcPct val="143800"/>
              </a:lnSpc>
              <a:spcBef>
                <a:spcPts val="535"/>
              </a:spcBef>
            </a:pPr>
            <a:r>
              <a:rPr dirty="0" sz="1600" spc="-5">
                <a:latin typeface="Times New Roman"/>
                <a:cs typeface="Times New Roman"/>
              </a:rPr>
              <a:t>Some important consequences of this: </a:t>
            </a:r>
            <a:r>
              <a:rPr dirty="0" sz="1600" spc="-10">
                <a:latin typeface="Times New Roman"/>
                <a:cs typeface="Times New Roman"/>
              </a:rPr>
              <a:t>molding </a:t>
            </a:r>
            <a:r>
              <a:rPr dirty="0" sz="1600" spc="-5">
                <a:latin typeface="Times New Roman"/>
                <a:cs typeface="Times New Roman"/>
              </a:rPr>
              <a:t>and  extrusion can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10">
                <a:latin typeface="Times New Roman"/>
                <a:cs typeface="Times New Roman"/>
              </a:rPr>
              <a:t>example </a:t>
            </a:r>
            <a:r>
              <a:rPr dirty="0" sz="1600" spc="-5">
                <a:latin typeface="Times New Roman"/>
                <a:cs typeface="Times New Roman"/>
              </a:rPr>
              <a:t>be </a:t>
            </a:r>
            <a:r>
              <a:rPr dirty="0" sz="1600" spc="-10">
                <a:latin typeface="Times New Roman"/>
                <a:cs typeface="Times New Roman"/>
              </a:rPr>
              <a:t>made </a:t>
            </a:r>
            <a:r>
              <a:rPr dirty="0" sz="1600" spc="-5">
                <a:latin typeface="Times New Roman"/>
                <a:cs typeface="Times New Roman"/>
              </a:rPr>
              <a:t>easier by broadening a  polymer’s molecular weight </a:t>
            </a:r>
            <a:r>
              <a:rPr dirty="0" sz="1600">
                <a:latin typeface="Times New Roman"/>
                <a:cs typeface="Times New Roman"/>
              </a:rPr>
              <a:t>distribution </a:t>
            </a:r>
            <a:r>
              <a:rPr dirty="0" sz="1600" spc="-5">
                <a:latin typeface="Times New Roman"/>
                <a:cs typeface="Times New Roman"/>
              </a:rPr>
              <a:t>؛finished product  characteristics, </a:t>
            </a:r>
            <a:r>
              <a:rPr dirty="0" sz="1600">
                <a:latin typeface="Times New Roman"/>
                <a:cs typeface="Times New Roman"/>
              </a:rPr>
              <a:t>such </a:t>
            </a:r>
            <a:r>
              <a:rPr dirty="0" sz="1600" spc="-5">
                <a:latin typeface="Times New Roman"/>
                <a:cs typeface="Times New Roman"/>
              </a:rPr>
              <a:t>as sag and haze in blown </a:t>
            </a:r>
            <a:r>
              <a:rPr dirty="0" sz="1600" spc="5">
                <a:latin typeface="Times New Roman"/>
                <a:cs typeface="Times New Roman"/>
              </a:rPr>
              <a:t>LDPE </a:t>
            </a:r>
            <a:r>
              <a:rPr dirty="0" sz="1600" spc="-5">
                <a:latin typeface="Times New Roman"/>
                <a:cs typeface="Times New Roman"/>
              </a:rPr>
              <a:t>films, or  surface smoothness in a variety of thermoplastic molded </a:t>
            </a:r>
            <a:r>
              <a:rPr dirty="0" sz="1600" spc="-10">
                <a:latin typeface="Times New Roman"/>
                <a:cs typeface="Times New Roman"/>
              </a:rPr>
              <a:t>goods  </a:t>
            </a:r>
            <a:r>
              <a:rPr dirty="0" sz="1600" spc="-5">
                <a:latin typeface="Times New Roman"/>
                <a:cs typeface="Times New Roman"/>
              </a:rPr>
              <a:t>can </a:t>
            </a:r>
            <a:r>
              <a:rPr dirty="0" sz="1600">
                <a:latin typeface="Times New Roman"/>
                <a:cs typeface="Times New Roman"/>
              </a:rPr>
              <a:t>be </a:t>
            </a:r>
            <a:r>
              <a:rPr dirty="0" sz="1600" spc="-5">
                <a:latin typeface="Times New Roman"/>
                <a:cs typeface="Times New Roman"/>
              </a:rPr>
              <a:t>altered by changing </a:t>
            </a:r>
            <a:r>
              <a:rPr dirty="0" sz="1600" spc="-10">
                <a:latin typeface="Times New Roman"/>
                <a:cs typeface="Times New Roman"/>
              </a:rPr>
              <a:t>molecular </a:t>
            </a:r>
            <a:r>
              <a:rPr dirty="0" sz="1600" spc="-5">
                <a:latin typeface="Times New Roman"/>
                <a:cs typeface="Times New Roman"/>
              </a:rPr>
              <a:t>weight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distribution.</a:t>
            </a:r>
            <a:endParaRPr sz="1600">
              <a:latin typeface="Times New Roman"/>
              <a:cs typeface="Times New Roman"/>
            </a:endParaRPr>
          </a:p>
          <a:p>
            <a:pPr algn="just" marL="12700" marR="8255" indent="469265">
              <a:lnSpc>
                <a:spcPct val="143800"/>
              </a:lnSpc>
            </a:pPr>
            <a:r>
              <a:rPr dirty="0" sz="1600" spc="-5">
                <a:latin typeface="Times New Roman"/>
                <a:cs typeface="Times New Roman"/>
              </a:rPr>
              <a:t>The slope of the modulus versus the frequency curve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a  me.1t also mirrors changes due to molecular weight distribution.  Isothermal measurements of the modulus at frequencies below  one reciprocal second show </a:t>
            </a:r>
            <a:r>
              <a:rPr dirty="0" sz="1600" spc="-10">
                <a:latin typeface="Times New Roman"/>
                <a:cs typeface="Times New Roman"/>
              </a:rPr>
              <a:t>marked </a:t>
            </a:r>
            <a:r>
              <a:rPr dirty="0" sz="1600" spc="-5">
                <a:latin typeface="Times New Roman"/>
                <a:cs typeface="Times New Roman"/>
              </a:rPr>
              <a:t>increases in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storage  modulus as distribution is broadened. Such changes have been  used to distinguish between good </a:t>
            </a:r>
            <a:r>
              <a:rPr dirty="0" sz="1600" spc="-1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poor performing products  and</a:t>
            </a:r>
            <a:r>
              <a:rPr dirty="0" sz="1600" spc="1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guide</a:t>
            </a:r>
            <a:r>
              <a:rPr dirty="0" sz="1600" spc="1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subsequent</a:t>
            </a:r>
            <a:r>
              <a:rPr dirty="0" sz="1600" spc="1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product</a:t>
            </a:r>
            <a:r>
              <a:rPr dirty="0" sz="1600" spc="1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improvements</a:t>
            </a:r>
            <a:r>
              <a:rPr dirty="0" sz="1600" spc="1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through</a:t>
            </a:r>
            <a:r>
              <a:rPr dirty="0" sz="1600" spc="16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adjustments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600" spc="-5">
                <a:latin typeface="Times New Roman"/>
                <a:cs typeface="Times New Roman"/>
              </a:rPr>
              <a:t>in molecular weight distribution (Figure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below).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49475" y="1306067"/>
            <a:ext cx="3264535" cy="250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4419" y="1207769"/>
            <a:ext cx="5401310" cy="0"/>
          </a:xfrm>
          <a:custGeom>
            <a:avLst/>
            <a:gdLst/>
            <a:ahLst/>
            <a:cxnLst/>
            <a:rect l="l" t="t" r="r" b="b"/>
            <a:pathLst>
              <a:path w="5401310" h="0">
                <a:moveTo>
                  <a:pt x="0" y="0"/>
                </a:moveTo>
                <a:lnTo>
                  <a:pt x="54013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043171" y="452627"/>
            <a:ext cx="2209800" cy="568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031360" y="429259"/>
            <a:ext cx="2099310" cy="60261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just" marL="12700" marR="5080">
              <a:lnSpc>
                <a:spcPct val="95800"/>
              </a:lnSpc>
              <a:spcBef>
                <a:spcPts val="160"/>
              </a:spcBef>
            </a:pPr>
            <a:r>
              <a:rPr dirty="0" sz="1300" b="1">
                <a:latin typeface="Times New Roman"/>
                <a:cs typeface="Times New Roman"/>
              </a:rPr>
              <a:t>3</a:t>
            </a:r>
            <a:r>
              <a:rPr dirty="0" baseline="39215" sz="1275" b="1">
                <a:latin typeface="Times New Roman"/>
                <a:cs typeface="Times New Roman"/>
              </a:rPr>
              <a:t>rd </a:t>
            </a:r>
            <a:r>
              <a:rPr dirty="0" sz="1300" spc="-5" b="1">
                <a:latin typeface="Times New Roman"/>
                <a:cs typeface="Times New Roman"/>
              </a:rPr>
              <a:t>Year, Plastic Engineering,  Ass. Prof. Dr. Nabel Kadum.  Lecture: </a:t>
            </a:r>
            <a:r>
              <a:rPr dirty="0" sz="1300" b="1">
                <a:latin typeface="Times New Roman"/>
                <a:cs typeface="Times New Roman"/>
              </a:rPr>
              <a:t>13.</a:t>
            </a:r>
            <a:r>
              <a:rPr dirty="0" sz="1300" spc="29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3563" y="492251"/>
            <a:ext cx="2118360" cy="568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71168" y="467359"/>
            <a:ext cx="2141855" cy="60452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190500">
              <a:lnSpc>
                <a:spcPts val="1500"/>
              </a:lnSpc>
              <a:spcBef>
                <a:spcPts val="195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10" b="1">
                <a:latin typeface="Times New Roman"/>
                <a:cs typeface="Times New Roman"/>
              </a:rPr>
              <a:t>College </a:t>
            </a:r>
            <a:r>
              <a:rPr dirty="0" sz="1300" spc="-5" b="1">
                <a:latin typeface="Times New Roman"/>
                <a:cs typeface="Times New Roman"/>
              </a:rPr>
              <a:t>of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Engineei’ing.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4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48811" y="9944100"/>
            <a:ext cx="612648" cy="1600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43736" y="3843728"/>
            <a:ext cx="5476240" cy="467868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algn="ctr" marL="126364">
              <a:lnSpc>
                <a:spcPct val="100000"/>
              </a:lnSpc>
              <a:spcBef>
                <a:spcPts val="240"/>
              </a:spcBef>
            </a:pPr>
            <a:r>
              <a:rPr dirty="0" sz="1000" spc="-5">
                <a:latin typeface="Arial"/>
                <a:cs typeface="Arial"/>
              </a:rPr>
              <a:t>Frequency 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[rads]</a:t>
            </a:r>
            <a:endParaRPr sz="1000">
              <a:latin typeface="Arial"/>
              <a:cs typeface="Arial"/>
            </a:endParaRPr>
          </a:p>
          <a:p>
            <a:pPr algn="ctr" marL="123825" marR="114300" indent="-1905">
              <a:lnSpc>
                <a:spcPct val="101299"/>
              </a:lnSpc>
              <a:spcBef>
                <a:spcPts val="150"/>
              </a:spcBef>
            </a:pPr>
            <a:r>
              <a:rPr dirty="0" sz="1200" spc="-5" i="1">
                <a:latin typeface="Calibri"/>
                <a:cs typeface="Calibri"/>
              </a:rPr>
              <a:t>Moiecuar weight distribution differences </a:t>
            </a:r>
            <a:r>
              <a:rPr dirty="0" sz="1200" i="1">
                <a:latin typeface="Calibri"/>
                <a:cs typeface="Calibri"/>
              </a:rPr>
              <a:t>In </a:t>
            </a:r>
            <a:r>
              <a:rPr dirty="0" sz="1200" spc="-5" i="1">
                <a:latin typeface="Calibri"/>
                <a:cs typeface="Calibri"/>
              </a:rPr>
              <a:t>polymer </a:t>
            </a:r>
            <a:r>
              <a:rPr dirty="0" sz="1200" i="1">
                <a:latin typeface="Calibri"/>
                <a:cs typeface="Calibri"/>
              </a:rPr>
              <a:t>melts </a:t>
            </a:r>
            <a:r>
              <a:rPr dirty="0" sz="1200" spc="-5" i="1">
                <a:latin typeface="Calibri"/>
                <a:cs typeface="Calibri"/>
              </a:rPr>
              <a:t>show best </a:t>
            </a:r>
            <a:r>
              <a:rPr dirty="0" sz="1200" i="1">
                <a:latin typeface="Calibri"/>
                <a:cs typeface="Calibri"/>
              </a:rPr>
              <a:t>In </a:t>
            </a:r>
            <a:r>
              <a:rPr dirty="0" sz="1200" spc="-5" i="1">
                <a:latin typeface="Calibri"/>
                <a:cs typeface="Calibri"/>
              </a:rPr>
              <a:t>the terminal  </a:t>
            </a:r>
            <a:r>
              <a:rPr dirty="0" sz="1200" spc="-5" i="1">
                <a:latin typeface="Calibri"/>
                <a:cs typeface="Calibri"/>
              </a:rPr>
              <a:t>region of the storage modulus </a:t>
            </a:r>
            <a:r>
              <a:rPr dirty="0" sz="1200" i="1">
                <a:latin typeface="Calibri"/>
                <a:cs typeface="Calibri"/>
              </a:rPr>
              <a:t>G'. A </a:t>
            </a:r>
            <a:r>
              <a:rPr dirty="0" sz="1200" spc="-5" i="1">
                <a:latin typeface="Calibri"/>
                <a:cs typeface="Calibri"/>
              </a:rPr>
              <a:t>good indicator </a:t>
            </a:r>
            <a:r>
              <a:rPr dirty="0" sz="1200" spc="5" i="1">
                <a:latin typeface="Calibri"/>
                <a:cs typeface="Calibri"/>
              </a:rPr>
              <a:t>of </a:t>
            </a:r>
            <a:r>
              <a:rPr dirty="0" sz="1200" spc="-5" i="1">
                <a:latin typeface="Calibri"/>
                <a:cs typeface="Calibri"/>
              </a:rPr>
              <a:t>MWD changes </a:t>
            </a:r>
            <a:r>
              <a:rPr dirty="0" sz="1200" i="1">
                <a:latin typeface="Calibri"/>
                <a:cs typeface="Calibri"/>
              </a:rPr>
              <a:t>is </a:t>
            </a:r>
            <a:r>
              <a:rPr dirty="0" sz="1200" spc="-5" i="1">
                <a:latin typeface="Calibri"/>
                <a:cs typeface="Calibri"/>
              </a:rPr>
              <a:t>the cross over  modulus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Gc.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Branching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800"/>
              </a:lnSpc>
              <a:spcBef>
                <a:spcPts val="155"/>
              </a:spcBef>
            </a:pPr>
            <a:r>
              <a:rPr dirty="0" sz="1600" spc="-5">
                <a:latin typeface="Times New Roman"/>
                <a:cs typeface="Times New Roman"/>
              </a:rPr>
              <a:t>Polymer chain branches can vary in number, length and  distribution along the </a:t>
            </a:r>
            <a:r>
              <a:rPr dirty="0" sz="1600" spc="-10">
                <a:latin typeface="Times New Roman"/>
                <a:cs typeface="Times New Roman"/>
              </a:rPr>
              <a:t>main </a:t>
            </a:r>
            <a:r>
              <a:rPr dirty="0" sz="1600" spc="-5">
                <a:latin typeface="Times New Roman"/>
                <a:cs typeface="Times New Roman"/>
              </a:rPr>
              <a:t>chain. Increasing the number, the </a:t>
            </a:r>
            <a:r>
              <a:rPr dirty="0" sz="1600">
                <a:latin typeface="Times New Roman"/>
                <a:cs typeface="Times New Roman"/>
              </a:rPr>
              <a:t>size,  </a:t>
            </a:r>
            <a:r>
              <a:rPr dirty="0" sz="1600" spc="-5">
                <a:latin typeface="Times New Roman"/>
                <a:cs typeface="Times New Roman"/>
              </a:rPr>
              <a:t>or the flexibility of the branches changes the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 spc="-5">
                <a:latin typeface="Times New Roman"/>
                <a:cs typeface="Times New Roman"/>
              </a:rPr>
              <a:t>viscosity. But if  the branches are few and long </a:t>
            </a:r>
            <a:r>
              <a:rPr dirty="0" sz="1600" spc="-10">
                <a:latin typeface="Times New Roman"/>
                <a:cs typeface="Times New Roman"/>
              </a:rPr>
              <a:t>enough </a:t>
            </a:r>
            <a:r>
              <a:rPr dirty="0" sz="1600" spc="-5">
                <a:latin typeface="Times New Roman"/>
                <a:cs typeface="Times New Roman"/>
              </a:rPr>
              <a:t>to entangle,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 spc="-5">
                <a:latin typeface="Times New Roman"/>
                <a:cs typeface="Times New Roman"/>
              </a:rPr>
              <a:t>viscosity  will be higher at low flequency than that of a corresponding linear  polymer of the same molecular weight (Figure below). The  viscosity of long-branched polymers is </a:t>
            </a:r>
            <a:r>
              <a:rPr dirty="0" sz="1600" spc="-10">
                <a:latin typeface="Times New Roman"/>
                <a:cs typeface="Times New Roman"/>
              </a:rPr>
              <a:t>more </a:t>
            </a:r>
            <a:r>
              <a:rPr dirty="0" sz="1600" spc="-5">
                <a:latin typeface="Times New Roman"/>
                <a:cs typeface="Times New Roman"/>
              </a:rPr>
              <a:t>shear rate dependent  than is the viscosity of linear polymers and long chain branching  affects the elasticity of the </a:t>
            </a:r>
            <a:r>
              <a:rPr dirty="0" sz="1600" spc="-10">
                <a:latin typeface="Times New Roman"/>
                <a:cs typeface="Times New Roman"/>
              </a:rPr>
              <a:t>polymer melts </a:t>
            </a:r>
            <a:r>
              <a:rPr dirty="0" sz="1600" spc="-5">
                <a:latin typeface="Times New Roman"/>
                <a:cs typeface="Times New Roman"/>
              </a:rPr>
              <a:t>which shows in </a:t>
            </a:r>
            <a:r>
              <a:rPr dirty="0" sz="1600" spc="-1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normal </a:t>
            </a:r>
            <a:r>
              <a:rPr dirty="0" sz="1600">
                <a:latin typeface="Times New Roman"/>
                <a:cs typeface="Times New Roman"/>
              </a:rPr>
              <a:t>stress </a:t>
            </a:r>
            <a:r>
              <a:rPr dirty="0" sz="1600" spc="-5">
                <a:latin typeface="Times New Roman"/>
                <a:cs typeface="Times New Roman"/>
              </a:rPr>
              <a:t>difference and the storage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modulus.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18995" y="1306067"/>
            <a:ext cx="3325495" cy="25140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4419" y="1207769"/>
            <a:ext cx="5401310" cy="0"/>
          </a:xfrm>
          <a:custGeom>
            <a:avLst/>
            <a:gdLst/>
            <a:ahLst/>
            <a:cxnLst/>
            <a:rect l="l" t="t" r="r" b="b"/>
            <a:pathLst>
              <a:path w="5401310" h="0">
                <a:moveTo>
                  <a:pt x="0" y="0"/>
                </a:moveTo>
                <a:lnTo>
                  <a:pt x="54013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043171" y="452627"/>
            <a:ext cx="2209800" cy="568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031360" y="429259"/>
            <a:ext cx="2099310" cy="60261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just" marL="12700" marR="5080">
              <a:lnSpc>
                <a:spcPct val="95800"/>
              </a:lnSpc>
              <a:spcBef>
                <a:spcPts val="160"/>
              </a:spcBef>
            </a:pPr>
            <a:r>
              <a:rPr dirty="0" sz="1300" b="1">
                <a:latin typeface="Times New Roman"/>
                <a:cs typeface="Times New Roman"/>
              </a:rPr>
              <a:t>3</a:t>
            </a:r>
            <a:r>
              <a:rPr dirty="0" baseline="39215" sz="1275" b="1">
                <a:latin typeface="Times New Roman"/>
                <a:cs typeface="Times New Roman"/>
              </a:rPr>
              <a:t>rd </a:t>
            </a:r>
            <a:r>
              <a:rPr dirty="0" sz="1300" spc="-5" b="1">
                <a:latin typeface="Times New Roman"/>
                <a:cs typeface="Times New Roman"/>
              </a:rPr>
              <a:t>Year, Plastic Engineering,  Ass. Prof. Dr. Nabel Kadum.  Lecture: </a:t>
            </a:r>
            <a:r>
              <a:rPr dirty="0" sz="1300" b="1">
                <a:latin typeface="Times New Roman"/>
                <a:cs typeface="Times New Roman"/>
              </a:rPr>
              <a:t>13.</a:t>
            </a:r>
            <a:r>
              <a:rPr dirty="0" sz="1300" spc="29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3563" y="492251"/>
            <a:ext cx="2118360" cy="568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71168" y="467359"/>
            <a:ext cx="2141855" cy="60452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190500">
              <a:lnSpc>
                <a:spcPts val="1500"/>
              </a:lnSpc>
              <a:spcBef>
                <a:spcPts val="195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10" b="1">
                <a:latin typeface="Times New Roman"/>
                <a:cs typeface="Times New Roman"/>
              </a:rPr>
              <a:t>College </a:t>
            </a:r>
            <a:r>
              <a:rPr dirty="0" sz="1300" spc="-5" b="1">
                <a:latin typeface="Times New Roman"/>
                <a:cs typeface="Times New Roman"/>
              </a:rPr>
              <a:t>of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Engineei’ing.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4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48811" y="9944100"/>
            <a:ext cx="612648" cy="1600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39409" y="2406652"/>
            <a:ext cx="106677" cy="1003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13329" y="1392554"/>
            <a:ext cx="2856230" cy="16154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29154" y="6197980"/>
            <a:ext cx="3343910" cy="25539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23188" y="8776715"/>
            <a:ext cx="5306568" cy="5577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33652" y="8757665"/>
            <a:ext cx="5285740" cy="57912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ctr" marL="12065" marR="5080" indent="-3810">
              <a:lnSpc>
                <a:spcPct val="101299"/>
              </a:lnSpc>
              <a:spcBef>
                <a:spcPts val="80"/>
              </a:spcBef>
            </a:pPr>
            <a:r>
              <a:rPr dirty="0" sz="1200" spc="-5" i="1">
                <a:latin typeface="Calibri"/>
                <a:cs typeface="Calibri"/>
              </a:rPr>
              <a:t>Elongation viscosity of LDPE (branched) </a:t>
            </a:r>
            <a:r>
              <a:rPr dirty="0" sz="1200" i="1">
                <a:latin typeface="Calibri"/>
                <a:cs typeface="Calibri"/>
              </a:rPr>
              <a:t>and </a:t>
            </a:r>
            <a:r>
              <a:rPr dirty="0" sz="1200" spc="-5" i="1">
                <a:latin typeface="Calibri"/>
                <a:cs typeface="Calibri"/>
              </a:rPr>
              <a:t>LLDPE (linear) show pronounced  </a:t>
            </a:r>
            <a:r>
              <a:rPr dirty="0" sz="1200" spc="-5" i="1">
                <a:latin typeface="Calibri"/>
                <a:cs typeface="Calibri"/>
              </a:rPr>
              <a:t>differences </a:t>
            </a:r>
            <a:r>
              <a:rPr dirty="0" sz="1200" spc="-10" i="1">
                <a:latin typeface="Calibri"/>
                <a:cs typeface="Calibri"/>
              </a:rPr>
              <a:t>at </a:t>
            </a:r>
            <a:r>
              <a:rPr dirty="0" sz="1200" spc="-5" i="1">
                <a:latin typeface="Calibri"/>
                <a:cs typeface="Calibri"/>
              </a:rPr>
              <a:t>high total strains, rhls strain hardening </a:t>
            </a:r>
            <a:r>
              <a:rPr dirty="0" sz="1200" i="1">
                <a:latin typeface="Calibri"/>
                <a:cs typeface="Calibri"/>
              </a:rPr>
              <a:t>effect Is a </a:t>
            </a:r>
            <a:r>
              <a:rPr dirty="0" sz="1200" spc="-5" i="1">
                <a:latin typeface="Calibri"/>
                <a:cs typeface="Calibri"/>
              </a:rPr>
              <a:t>characteristic feature  of long chain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branching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43736" y="3608958"/>
            <a:ext cx="5475605" cy="2373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6705">
              <a:lnSpc>
                <a:spcPct val="100000"/>
              </a:lnSpc>
              <a:spcBef>
                <a:spcPts val="100"/>
              </a:spcBef>
            </a:pPr>
            <a:r>
              <a:rPr dirty="0" sz="1200" spc="-5" i="1">
                <a:latin typeface="Calibri"/>
                <a:cs typeface="Calibri"/>
              </a:rPr>
              <a:t>Effect of branching </a:t>
            </a:r>
            <a:r>
              <a:rPr dirty="0" sz="1200" i="1">
                <a:latin typeface="Calibri"/>
                <a:cs typeface="Calibri"/>
              </a:rPr>
              <a:t>on </a:t>
            </a:r>
            <a:r>
              <a:rPr dirty="0" sz="1200" spc="-5" i="1">
                <a:latin typeface="Calibri"/>
                <a:cs typeface="Calibri"/>
              </a:rPr>
              <a:t>the complex viscosity n* and the dynamic moduli </a:t>
            </a:r>
            <a:r>
              <a:rPr dirty="0" sz="1200" i="1">
                <a:latin typeface="Calibri"/>
                <a:cs typeface="Calibri"/>
              </a:rPr>
              <a:t>G',</a:t>
            </a:r>
            <a:r>
              <a:rPr dirty="0" sz="1200" spc="80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G""</a:t>
            </a:r>
            <a:endParaRPr sz="1200">
              <a:latin typeface="Calibri"/>
              <a:cs typeface="Calibri"/>
            </a:endParaRPr>
          </a:p>
          <a:p>
            <a:pPr algn="just" marL="12700" marR="5080" indent="469265">
              <a:lnSpc>
                <a:spcPct val="143800"/>
              </a:lnSpc>
              <a:spcBef>
                <a:spcPts val="484"/>
              </a:spcBef>
            </a:pPr>
            <a:r>
              <a:rPr dirty="0" sz="1600" spc="-5">
                <a:latin typeface="Times New Roman"/>
                <a:cs typeface="Times New Roman"/>
              </a:rPr>
              <a:t>The extension viscosity at high strains increases strongly  with long chain branches. Figure below compares the rheological  responses of a long chain branched LDPE and a linear LLDPE in  elongation. The pronounced viscosity increase at large elongation  strains (strain hardening) is characteristic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long chain  branching.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47513" y="2511297"/>
            <a:ext cx="132080" cy="140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spc="-5">
                <a:solidFill>
                  <a:srgbClr val="212121"/>
                </a:solidFill>
                <a:latin typeface="Arial"/>
                <a:cs typeface="Arial"/>
              </a:rPr>
              <a:t>10</a:t>
            </a:r>
            <a:endParaRPr sz="7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05780" y="2633217"/>
            <a:ext cx="448309" cy="730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625"/>
              </a:lnSpc>
              <a:spcBef>
                <a:spcPts val="95"/>
              </a:spcBef>
            </a:pPr>
            <a:r>
              <a:rPr dirty="0" sz="1000" spc="-225">
                <a:latin typeface="Times New Roman"/>
                <a:cs typeface="Times New Roman"/>
              </a:rPr>
              <a:t>يي</a:t>
            </a:r>
            <a:endParaRPr sz="1000">
              <a:latin typeface="Times New Roman"/>
              <a:cs typeface="Times New Roman"/>
            </a:endParaRPr>
          </a:p>
          <a:p>
            <a:pPr algn="r" marR="5715">
              <a:lnSpc>
                <a:spcPts val="1345"/>
              </a:lnSpc>
            </a:pPr>
            <a:r>
              <a:rPr dirty="0" sz="550">
                <a:solidFill>
                  <a:srgbClr val="212121"/>
                </a:solidFill>
                <a:latin typeface="Times New Roman"/>
                <a:cs typeface="Times New Roman"/>
              </a:rPr>
              <a:t>ا١</a:t>
            </a:r>
            <a:r>
              <a:rPr dirty="0" sz="850">
                <a:solidFill>
                  <a:srgbClr val="212121"/>
                </a:solidFill>
                <a:latin typeface="Times New Roman"/>
                <a:cs typeface="Times New Roman"/>
              </a:rPr>
              <a:t>0</a:t>
            </a:r>
            <a:r>
              <a:rPr dirty="0" sz="850" spc="1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baseline="-24305" sz="2400" spc="-7">
                <a:latin typeface="Times New Roman"/>
                <a:cs typeface="Times New Roman"/>
              </a:rPr>
              <a:t>&lt;</a:t>
            </a:r>
            <a:endParaRPr baseline="-24305" sz="2400">
              <a:latin typeface="Times New Roman"/>
              <a:cs typeface="Times New Roman"/>
            </a:endParaRPr>
          </a:p>
          <a:p>
            <a:pPr algn="ctr" marR="167005">
              <a:lnSpc>
                <a:spcPct val="100000"/>
              </a:lnSpc>
              <a:spcBef>
                <a:spcPts val="489"/>
              </a:spcBef>
            </a:pPr>
            <a:r>
              <a:rPr dirty="0" sz="1100">
                <a:solidFill>
                  <a:srgbClr val="212121"/>
                </a:solidFill>
                <a:latin typeface="Times New Roman"/>
                <a:cs typeface="Times New Roman"/>
              </a:rPr>
              <a:t>-</a:t>
            </a:r>
            <a:r>
              <a:rPr dirty="0" sz="1100" spc="-10">
                <a:solidFill>
                  <a:srgbClr val="212121"/>
                </a:solidFill>
                <a:latin typeface="Times New Roman"/>
                <a:cs typeface="Times New Roman"/>
              </a:rPr>
              <a:t>ل</a:t>
            </a:r>
            <a:r>
              <a:rPr dirty="0" sz="800" spc="-10">
                <a:solidFill>
                  <a:srgbClr val="212121"/>
                </a:solidFill>
                <a:latin typeface="Times New Roman"/>
                <a:cs typeface="Times New Roman"/>
              </a:rPr>
              <a:t>0</a:t>
            </a:r>
            <a:r>
              <a:rPr dirty="0" sz="800" spc="5">
                <a:solidFill>
                  <a:srgbClr val="212121"/>
                </a:solidFill>
                <a:latin typeface="Times New Roman"/>
                <a:cs typeface="Times New Roman"/>
              </a:rPr>
              <a:t>1</a:t>
            </a:r>
            <a:r>
              <a:rPr dirty="0" sz="650" spc="-5" b="1">
                <a:solidFill>
                  <a:srgbClr val="212121"/>
                </a:solidFill>
                <a:latin typeface="Times New Roman"/>
                <a:cs typeface="Times New Roman"/>
              </a:rPr>
              <a:t>ه</a:t>
            </a:r>
            <a:endParaRPr sz="650">
              <a:latin typeface="Times New Roman"/>
              <a:cs typeface="Times New Roman"/>
            </a:endParaRPr>
          </a:p>
          <a:p>
            <a:pPr marL="134620">
              <a:lnSpc>
                <a:spcPct val="100000"/>
              </a:lnSpc>
              <a:spcBef>
                <a:spcPts val="880"/>
              </a:spcBef>
            </a:pPr>
            <a:r>
              <a:rPr dirty="0" sz="750" spc="-5">
                <a:solidFill>
                  <a:srgbClr val="212121"/>
                </a:solidFill>
                <a:latin typeface="Arial"/>
                <a:cs typeface="Arial"/>
              </a:rPr>
              <a:t>10’</a:t>
            </a:r>
            <a:endParaRPr sz="7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53510" y="2631693"/>
            <a:ext cx="1010919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>
                <a:solidFill>
                  <a:srgbClr val="212121"/>
                </a:solidFill>
                <a:latin typeface="Arial"/>
                <a:cs typeface="Arial"/>
              </a:rPr>
              <a:t>-□-G" </a:t>
            </a:r>
            <a:r>
              <a:rPr dirty="0" sz="850" spc="-10">
                <a:solidFill>
                  <a:srgbClr val="212121"/>
                </a:solidFill>
                <a:latin typeface="Arial"/>
                <a:cs typeface="Arial"/>
              </a:rPr>
              <a:t>250 000</a:t>
            </a:r>
            <a:r>
              <a:rPr dirty="0" sz="850" spc="-4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850" spc="-5">
                <a:latin typeface="Arial"/>
                <a:cs typeface="Arial"/>
              </a:rPr>
              <a:t>broad</a:t>
            </a:r>
            <a:endParaRPr sz="8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81298" y="2669793"/>
            <a:ext cx="11842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80103"/>
                </a:solidFill>
                <a:latin typeface="Times New Roman"/>
                <a:cs typeface="Times New Roman"/>
              </a:rPr>
              <a:t>—٠— </a:t>
            </a:r>
            <a:r>
              <a:rPr dirty="0" sz="850" spc="-5">
                <a:solidFill>
                  <a:srgbClr val="F80103"/>
                </a:solidFill>
                <a:latin typeface="Arial"/>
                <a:cs typeface="Arial"/>
              </a:rPr>
              <a:t>G' </a:t>
            </a:r>
            <a:r>
              <a:rPr dirty="0" sz="850" spc="-10">
                <a:solidFill>
                  <a:srgbClr val="F80103"/>
                </a:solidFill>
                <a:latin typeface="Arial"/>
                <a:cs typeface="Arial"/>
              </a:rPr>
              <a:t>220</a:t>
            </a:r>
            <a:r>
              <a:rPr dirty="0" sz="850" spc="-50">
                <a:solidFill>
                  <a:srgbClr val="F80103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F80103"/>
                </a:solidFill>
                <a:latin typeface="Arial"/>
                <a:cs typeface="Arial"/>
              </a:rPr>
              <a:t>000</a:t>
            </a:r>
            <a:endParaRPr sz="8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63948" y="2895345"/>
            <a:ext cx="30035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10">
                <a:solidFill>
                  <a:srgbClr val="F80103"/>
                </a:solidFill>
                <a:latin typeface="Arial"/>
                <a:cs typeface="Arial"/>
              </a:rPr>
              <a:t>broad</a:t>
            </a:r>
            <a:endParaRPr sz="8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64178" y="2979165"/>
            <a:ext cx="100012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>
                <a:solidFill>
                  <a:srgbClr val="E84040"/>
                </a:solidFill>
                <a:latin typeface="Arial"/>
                <a:cs typeface="Arial"/>
              </a:rPr>
              <a:t>-o </a:t>
            </a:r>
            <a:r>
              <a:rPr dirty="0" sz="850" spc="-5">
                <a:solidFill>
                  <a:srgbClr val="212121"/>
                </a:solidFill>
                <a:latin typeface="Arial"/>
                <a:cs typeface="Arial"/>
              </a:rPr>
              <a:t>G" </a:t>
            </a:r>
            <a:r>
              <a:rPr dirty="0" sz="850" spc="-10">
                <a:solidFill>
                  <a:srgbClr val="212121"/>
                </a:solidFill>
                <a:latin typeface="Arial"/>
                <a:cs typeface="Arial"/>
              </a:rPr>
              <a:t>220 </a:t>
            </a:r>
            <a:r>
              <a:rPr dirty="0" sz="850" spc="-5">
                <a:solidFill>
                  <a:srgbClr val="212121"/>
                </a:solidFill>
                <a:latin typeface="Arial"/>
                <a:cs typeface="Arial"/>
              </a:rPr>
              <a:t>000</a:t>
            </a:r>
            <a:r>
              <a:rPr dirty="0" sz="850" spc="-4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850" spc="-5">
                <a:latin typeface="Arial"/>
                <a:cs typeface="Arial"/>
              </a:rPr>
              <a:t>broad</a:t>
            </a:r>
            <a:endParaRPr sz="8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30066" y="3000882"/>
            <a:ext cx="113538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solidFill>
                  <a:srgbClr val="848484"/>
                </a:solidFill>
                <a:latin typeface="Times New Roman"/>
                <a:cs typeface="Times New Roman"/>
              </a:rPr>
              <a:t>—</a:t>
            </a:r>
            <a:r>
              <a:rPr dirty="0" sz="2200" spc="-5">
                <a:solidFill>
                  <a:srgbClr val="0403F5"/>
                </a:solidFill>
                <a:latin typeface="Times New Roman"/>
                <a:cs typeface="Times New Roman"/>
              </a:rPr>
              <a:t>٠- </a:t>
            </a:r>
            <a:r>
              <a:rPr dirty="0" sz="850" spc="-5">
                <a:solidFill>
                  <a:srgbClr val="212121"/>
                </a:solidFill>
                <a:latin typeface="Arial"/>
                <a:cs typeface="Arial"/>
              </a:rPr>
              <a:t>n* </a:t>
            </a:r>
            <a:r>
              <a:rPr dirty="0" sz="850" spc="-10">
                <a:solidFill>
                  <a:srgbClr val="212121"/>
                </a:solidFill>
                <a:latin typeface="Arial"/>
                <a:cs typeface="Arial"/>
              </a:rPr>
              <a:t>250</a:t>
            </a:r>
            <a:r>
              <a:rPr dirty="0" sz="850" spc="-4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12121"/>
                </a:solidFill>
                <a:latin typeface="Arial"/>
                <a:cs typeface="Arial"/>
              </a:rPr>
              <a:t>000</a:t>
            </a:r>
            <a:endParaRPr sz="8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63948" y="3281298"/>
            <a:ext cx="30035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10">
                <a:solidFill>
                  <a:srgbClr val="212121"/>
                </a:solidFill>
                <a:latin typeface="Arial"/>
                <a:cs typeface="Arial"/>
              </a:rPr>
              <a:t>broad</a:t>
            </a:r>
            <a:endParaRPr sz="8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78251" y="3349878"/>
            <a:ext cx="1186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4691" sz="1350" spc="-367">
                <a:solidFill>
                  <a:srgbClr val="212121"/>
                </a:solidFill>
                <a:latin typeface="Arial"/>
                <a:cs typeface="Arial"/>
              </a:rPr>
              <a:t>Fr</a:t>
            </a:r>
            <a:r>
              <a:rPr dirty="0" sz="1200" spc="-245">
                <a:solidFill>
                  <a:srgbClr val="E84040"/>
                </a:solidFill>
                <a:latin typeface="Times New Roman"/>
                <a:cs typeface="Times New Roman"/>
              </a:rPr>
              <a:t>-</a:t>
            </a:r>
            <a:r>
              <a:rPr dirty="0" baseline="-24691" sz="1350" spc="-367">
                <a:solidFill>
                  <a:srgbClr val="212121"/>
                </a:solidFill>
                <a:latin typeface="Arial"/>
                <a:cs typeface="Arial"/>
              </a:rPr>
              <a:t>e</a:t>
            </a:r>
            <a:r>
              <a:rPr dirty="0" sz="1200" spc="-245">
                <a:solidFill>
                  <a:srgbClr val="E84040"/>
                </a:solidFill>
                <a:latin typeface="Times New Roman"/>
                <a:cs typeface="Times New Roman"/>
              </a:rPr>
              <a:t>o</a:t>
            </a:r>
            <a:r>
              <a:rPr dirty="0" baseline="-24691" sz="1350" spc="-367">
                <a:solidFill>
                  <a:srgbClr val="212121"/>
                </a:solidFill>
                <a:latin typeface="Arial"/>
                <a:cs typeface="Arial"/>
              </a:rPr>
              <a:t>q</a:t>
            </a:r>
            <a:r>
              <a:rPr dirty="0" sz="1200" spc="-245">
                <a:solidFill>
                  <a:srgbClr val="E84040"/>
                </a:solidFill>
                <a:latin typeface="Times New Roman"/>
                <a:cs typeface="Times New Roman"/>
              </a:rPr>
              <a:t>—</a:t>
            </a:r>
            <a:r>
              <a:rPr dirty="0" baseline="-24691" sz="1350" spc="-367">
                <a:solidFill>
                  <a:srgbClr val="212121"/>
                </a:solidFill>
                <a:latin typeface="Arial"/>
                <a:cs typeface="Arial"/>
              </a:rPr>
              <a:t>ue</a:t>
            </a:r>
            <a:r>
              <a:rPr dirty="0" sz="850" spc="-245">
                <a:solidFill>
                  <a:srgbClr val="212121"/>
                </a:solidFill>
                <a:latin typeface="Arial"/>
                <a:cs typeface="Arial"/>
              </a:rPr>
              <a:t>0</a:t>
            </a:r>
            <a:r>
              <a:rPr dirty="0" baseline="-24691" sz="1350" spc="-367">
                <a:solidFill>
                  <a:srgbClr val="212121"/>
                </a:solidFill>
                <a:latin typeface="Arial"/>
                <a:cs typeface="Arial"/>
              </a:rPr>
              <a:t>n</a:t>
            </a:r>
            <a:r>
              <a:rPr dirty="0" sz="850" spc="-245">
                <a:solidFill>
                  <a:srgbClr val="212121"/>
                </a:solidFill>
                <a:latin typeface="Arial"/>
                <a:cs typeface="Arial"/>
              </a:rPr>
              <a:t>0</a:t>
            </a:r>
            <a:r>
              <a:rPr dirty="0" baseline="-24691" sz="1350" spc="-367">
                <a:solidFill>
                  <a:srgbClr val="212121"/>
                </a:solidFill>
                <a:latin typeface="Arial"/>
                <a:cs typeface="Arial"/>
              </a:rPr>
              <a:t>c</a:t>
            </a:r>
            <a:r>
              <a:rPr dirty="0" sz="850" spc="-245">
                <a:solidFill>
                  <a:srgbClr val="212121"/>
                </a:solidFill>
                <a:latin typeface="Arial"/>
                <a:cs typeface="Arial"/>
              </a:rPr>
              <a:t>0</a:t>
            </a:r>
            <a:r>
              <a:rPr dirty="0" baseline="-24691" sz="1350" spc="-367">
                <a:solidFill>
                  <a:srgbClr val="212121"/>
                </a:solidFill>
                <a:latin typeface="Arial"/>
                <a:cs typeface="Arial"/>
              </a:rPr>
              <a:t>y </a:t>
            </a:r>
            <a:r>
              <a:rPr dirty="0" sz="850" spc="-150">
                <a:solidFill>
                  <a:srgbClr val="212121"/>
                </a:solidFill>
                <a:latin typeface="Arial"/>
                <a:cs typeface="Arial"/>
              </a:rPr>
              <a:t>2</a:t>
            </a:r>
            <a:r>
              <a:rPr dirty="0" baseline="-24691" sz="1350" spc="-225">
                <a:solidFill>
                  <a:srgbClr val="212121"/>
                </a:solidFill>
                <a:latin typeface="Arial"/>
                <a:cs typeface="Arial"/>
              </a:rPr>
              <a:t>(O</a:t>
            </a:r>
            <a:r>
              <a:rPr dirty="0" sz="850" spc="-150">
                <a:solidFill>
                  <a:srgbClr val="212121"/>
                </a:solidFill>
                <a:latin typeface="Arial"/>
                <a:cs typeface="Arial"/>
              </a:rPr>
              <a:t>20</a:t>
            </a:r>
            <a:r>
              <a:rPr dirty="0" baseline="-24691" sz="1350" spc="-225">
                <a:solidFill>
                  <a:srgbClr val="212121"/>
                </a:solidFill>
                <a:latin typeface="Arial"/>
                <a:cs typeface="Arial"/>
              </a:rPr>
              <a:t>[</a:t>
            </a:r>
            <a:r>
              <a:rPr dirty="0" sz="700" spc="-150">
                <a:solidFill>
                  <a:srgbClr val="212121"/>
                </a:solidFill>
                <a:latin typeface="Times New Roman"/>
                <a:cs typeface="Times New Roman"/>
              </a:rPr>
              <a:t>ا</a:t>
            </a:r>
            <a:r>
              <a:rPr dirty="0" baseline="-24691" sz="1350" spc="-225">
                <a:solidFill>
                  <a:srgbClr val="212121"/>
                </a:solidFill>
                <a:latin typeface="Arial"/>
                <a:cs typeface="Arial"/>
              </a:rPr>
              <a:t>r</a:t>
            </a:r>
            <a:r>
              <a:rPr dirty="0" sz="700" spc="-150">
                <a:solidFill>
                  <a:srgbClr val="212121"/>
                </a:solidFill>
                <a:latin typeface="Times New Roman"/>
                <a:cs typeface="Times New Roman"/>
              </a:rPr>
              <a:t>ا*</a:t>
            </a:r>
            <a:r>
              <a:rPr dirty="0" baseline="-24691" sz="1350" spc="-225">
                <a:solidFill>
                  <a:srgbClr val="212121"/>
                </a:solidFill>
                <a:latin typeface="Arial"/>
                <a:cs typeface="Arial"/>
              </a:rPr>
              <a:t>ad</a:t>
            </a:r>
            <a:r>
              <a:rPr dirty="0" sz="850" spc="-150">
                <a:solidFill>
                  <a:srgbClr val="212121"/>
                </a:solidFill>
                <a:latin typeface="Arial"/>
                <a:cs typeface="Arial"/>
              </a:rPr>
              <a:t>b</a:t>
            </a:r>
            <a:r>
              <a:rPr dirty="0" baseline="-24691" sz="1350" spc="-225">
                <a:solidFill>
                  <a:srgbClr val="212121"/>
                </a:solidFill>
                <a:latin typeface="Arial"/>
                <a:cs typeface="Arial"/>
              </a:rPr>
              <a:t>s</a:t>
            </a:r>
            <a:r>
              <a:rPr dirty="0" sz="850" spc="-150">
                <a:solidFill>
                  <a:srgbClr val="212121"/>
                </a:solidFill>
                <a:latin typeface="Arial"/>
                <a:cs typeface="Arial"/>
              </a:rPr>
              <a:t>road</a:t>
            </a:r>
            <a:endParaRPr sz="8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72029" y="1218946"/>
            <a:ext cx="196850" cy="396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dirty="0" sz="1600">
                <a:solidFill>
                  <a:srgbClr val="212121"/>
                </a:solidFill>
                <a:latin typeface="Times New Roman"/>
                <a:cs typeface="Times New Roman"/>
              </a:rPr>
              <a:t>-</a:t>
            </a:r>
            <a:r>
              <a:rPr dirty="0" sz="1600" spc="-5">
                <a:solidFill>
                  <a:srgbClr val="212121"/>
                </a:solidFill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 marL="29209">
              <a:lnSpc>
                <a:spcPts val="1010"/>
              </a:lnSpc>
            </a:pPr>
            <a:r>
              <a:rPr dirty="0" sz="850" spc="-10">
                <a:solidFill>
                  <a:srgbClr val="383838"/>
                </a:solidFill>
                <a:latin typeface="Times New Roman"/>
                <a:cs typeface="Times New Roman"/>
              </a:rPr>
              <a:t>1</a:t>
            </a:r>
            <a:r>
              <a:rPr dirty="0" sz="850" spc="5">
                <a:solidFill>
                  <a:srgbClr val="212121"/>
                </a:solidFill>
                <a:latin typeface="Times New Roman"/>
                <a:cs typeface="Times New Roman"/>
              </a:rPr>
              <a:t>1</a:t>
            </a:r>
            <a:r>
              <a:rPr dirty="0" sz="650" spc="-5">
                <a:solidFill>
                  <a:srgbClr val="383838"/>
                </a:solidFill>
                <a:latin typeface="Times New Roman"/>
                <a:cs typeface="Times New Roman"/>
              </a:rPr>
              <a:t>ج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64766" y="1837689"/>
            <a:ext cx="405130" cy="1150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3200">
              <a:lnSpc>
                <a:spcPts val="730"/>
              </a:lnSpc>
              <a:spcBef>
                <a:spcPts val="100"/>
              </a:spcBef>
            </a:pPr>
            <a:r>
              <a:rPr dirty="0" sz="600" spc="-5">
                <a:solidFill>
                  <a:srgbClr val="212121"/>
                </a:solidFill>
                <a:latin typeface="Times New Roman"/>
                <a:cs typeface="Times New Roman"/>
              </a:rPr>
              <a:t>٦٥</a:t>
            </a:r>
            <a:r>
              <a:rPr dirty="0" sz="850" spc="5">
                <a:solidFill>
                  <a:srgbClr val="212121"/>
                </a:solidFill>
                <a:latin typeface="Times New Roman"/>
                <a:cs typeface="Times New Roman"/>
              </a:rPr>
              <a:t>10</a:t>
            </a:r>
            <a:endParaRPr sz="850">
              <a:latin typeface="Times New Roman"/>
              <a:cs typeface="Times New Roman"/>
            </a:endParaRPr>
          </a:p>
          <a:p>
            <a:pPr algn="just" marL="27305" marR="66675" indent="-15240">
              <a:lnSpc>
                <a:spcPct val="84600"/>
              </a:lnSpc>
              <a:spcBef>
                <a:spcPts val="265"/>
              </a:spcBef>
            </a:pPr>
            <a:r>
              <a:rPr dirty="0" baseline="-8169" sz="2550" spc="-1582">
                <a:latin typeface="Times New Roman"/>
                <a:cs typeface="Times New Roman"/>
              </a:rPr>
              <a:t>ئ</a:t>
            </a:r>
            <a:r>
              <a:rPr dirty="0" sz="3000">
                <a:solidFill>
                  <a:srgbClr val="212121"/>
                </a:solidFill>
                <a:latin typeface="Times New Roman"/>
                <a:cs typeface="Times New Roman"/>
              </a:rPr>
              <a:t>س  </a:t>
            </a:r>
            <a:r>
              <a:rPr dirty="0" sz="1700">
                <a:latin typeface="Times New Roman"/>
                <a:cs typeface="Times New Roman"/>
              </a:rPr>
              <a:t>خ </a:t>
            </a:r>
            <a:r>
              <a:rPr dirty="0" baseline="-10416" sz="2400" spc="-7">
                <a:solidFill>
                  <a:srgbClr val="212121"/>
                </a:solidFill>
                <a:latin typeface="Times New Roman"/>
                <a:cs typeface="Times New Roman"/>
              </a:rPr>
              <a:t>0  </a:t>
            </a:r>
            <a:r>
              <a:rPr dirty="0" sz="1700">
                <a:latin typeface="Times New Roman"/>
                <a:cs typeface="Times New Roman"/>
              </a:rPr>
              <a:t>ؤ</a:t>
            </a:r>
            <a:endParaRPr sz="1700">
              <a:latin typeface="Times New Roman"/>
              <a:cs typeface="Times New Roman"/>
            </a:endParaRPr>
          </a:p>
          <a:p>
            <a:pPr marL="85725">
              <a:lnSpc>
                <a:spcPct val="100000"/>
              </a:lnSpc>
              <a:spcBef>
                <a:spcPts val="320"/>
              </a:spcBef>
            </a:pPr>
            <a:r>
              <a:rPr dirty="0" sz="900">
                <a:latin typeface="Times New Roman"/>
                <a:cs typeface="Times New Roman"/>
              </a:rPr>
              <a:t>ج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426211"/>
            <a:ext cx="214249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90500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5" b="1">
                <a:latin typeface="Times New Roman"/>
                <a:cs typeface="Times New Roman"/>
              </a:rPr>
              <a:t>College of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5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426211"/>
            <a:ext cx="2254885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 indent="111125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3'،’ Year, Plastic Engineering.  Ass. Prof. Dr. Nabel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Kadum.</a:t>
            </a:r>
            <a:endParaRPr sz="1300">
              <a:latin typeface="Times New Roman"/>
              <a:cs typeface="Times New Roman"/>
            </a:endParaRPr>
          </a:p>
          <a:p>
            <a:pPr marL="45720">
              <a:lnSpc>
                <a:spcPts val="1460"/>
              </a:lnSpc>
              <a:tabLst>
                <a:tab pos="1188720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Lecture:</a:t>
            </a:r>
            <a:r>
              <a:rPr dirty="0" sz="1300" b="1">
                <a:latin typeface="Times New Roman"/>
                <a:cs typeface="Times New Roman"/>
              </a:rPr>
              <a:t> 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5952" y="9954767"/>
            <a:ext cx="612648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43736" y="1328673"/>
            <a:ext cx="5476240" cy="5053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55"/>
              </a:lnSpc>
              <a:spcBef>
                <a:spcPts val="95"/>
              </a:spcBef>
            </a:pPr>
            <a:r>
              <a:rPr dirty="0" sz="1600" spc="-5" b="1">
                <a:latin typeface="Times New Roman"/>
                <a:cs typeface="Times New Roman"/>
              </a:rPr>
              <a:t>Fillers</a:t>
            </a:r>
            <a:endParaRPr sz="1600">
              <a:latin typeface="Times New Roman"/>
              <a:cs typeface="Times New Roman"/>
            </a:endParaRPr>
          </a:p>
          <a:p>
            <a:pPr marL="481965">
              <a:lnSpc>
                <a:spcPts val="1855"/>
              </a:lnSpc>
            </a:pPr>
            <a:r>
              <a:rPr dirty="0" sz="1600" spc="-5">
                <a:latin typeface="Times New Roman"/>
                <a:cs typeface="Times New Roman"/>
              </a:rPr>
              <a:t>Adding</a:t>
            </a:r>
            <a:r>
              <a:rPr dirty="0" sz="1600" spc="1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fillers</a:t>
            </a:r>
            <a:r>
              <a:rPr dirty="0" sz="1600" spc="1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 spc="1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1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neat</a:t>
            </a:r>
            <a:r>
              <a:rPr dirty="0" sz="1600" spc="2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polymer</a:t>
            </a:r>
            <a:r>
              <a:rPr dirty="0" sz="1600" spc="18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melt</a:t>
            </a:r>
            <a:r>
              <a:rPr dirty="0" sz="1600" spc="1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changes</a:t>
            </a:r>
            <a:r>
              <a:rPr dirty="0" sz="1600" spc="1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its</a:t>
            </a:r>
            <a:r>
              <a:rPr dirty="0" sz="1600" spc="1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rheology,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</a:pPr>
            <a:r>
              <a:rPr dirty="0" sz="1600" spc="-5">
                <a:latin typeface="Times New Roman"/>
                <a:cs typeface="Times New Roman"/>
              </a:rPr>
              <a:t>influencing both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way the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>
                <a:latin typeface="Times New Roman"/>
                <a:cs typeface="Times New Roman"/>
              </a:rPr>
              <a:t>processes </a:t>
            </a:r>
            <a:r>
              <a:rPr dirty="0" sz="1600" spc="-5">
                <a:latin typeface="Times New Roman"/>
                <a:cs typeface="Times New Roman"/>
              </a:rPr>
              <a:t>and the properties of  the ultimate product. Key factors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filler </a:t>
            </a:r>
            <a:r>
              <a:rPr dirty="0" sz="1600">
                <a:latin typeface="Times New Roman"/>
                <a:cs typeface="Times New Roman"/>
              </a:rPr>
              <a:t>size </a:t>
            </a:r>
            <a:r>
              <a:rPr dirty="0" sz="1600" spc="-5">
                <a:latin typeface="Times New Roman"/>
                <a:cs typeface="Times New Roman"/>
              </a:rPr>
              <a:t>and shape, filler  concentration, and the extent of any interactions </a:t>
            </a:r>
            <a:r>
              <a:rPr dirty="0" sz="1600" spc="-10">
                <a:latin typeface="Times New Roman"/>
                <a:cs typeface="Times New Roman"/>
              </a:rPr>
              <a:t>among </a:t>
            </a:r>
            <a:r>
              <a:rPr dirty="0" sz="1600" spc="-5">
                <a:latin typeface="Times New Roman"/>
                <a:cs typeface="Times New Roman"/>
              </a:rPr>
              <a:t>the  particles. The consequences </a:t>
            </a:r>
            <a:r>
              <a:rPr dirty="0" sz="1600" spc="-1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adding fillers are an increase in 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 spc="-5">
                <a:latin typeface="Times New Roman"/>
                <a:cs typeface="Times New Roman"/>
              </a:rPr>
              <a:t>viscosity and a decrease in die swell. Moreover do particle  interactions increase the non-Newtonian range </a:t>
            </a:r>
            <a:r>
              <a:rPr dirty="0" sz="1600" spc="-1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cause it to  occur at a lower shear rate than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unfilled polymer melt.  Filled polymers </a:t>
            </a:r>
            <a:r>
              <a:rPr dirty="0" sz="1600">
                <a:latin typeface="Times New Roman"/>
                <a:cs typeface="Times New Roman"/>
              </a:rPr>
              <a:t>have </a:t>
            </a:r>
            <a:r>
              <a:rPr dirty="0" sz="1600" spc="-5">
                <a:latin typeface="Times New Roman"/>
                <a:cs typeface="Times New Roman"/>
              </a:rPr>
              <a:t>a </a:t>
            </a:r>
            <a:r>
              <a:rPr dirty="0" sz="1600">
                <a:latin typeface="Times New Roman"/>
                <a:cs typeface="Times New Roman"/>
              </a:rPr>
              <a:t>higher </a:t>
            </a:r>
            <a:r>
              <a:rPr dirty="0" sz="1600" spc="-5">
                <a:latin typeface="Times New Roman"/>
                <a:cs typeface="Times New Roman"/>
              </a:rPr>
              <a:t>viscosity at low shear rates, and  yielding </a:t>
            </a:r>
            <a:r>
              <a:rPr dirty="0" sz="1600" spc="-10">
                <a:latin typeface="Times New Roman"/>
                <a:cs typeface="Times New Roman"/>
              </a:rPr>
              <a:t>may </a:t>
            </a:r>
            <a:r>
              <a:rPr dirty="0" sz="1600" spc="-5">
                <a:latin typeface="Times New Roman"/>
                <a:cs typeface="Times New Roman"/>
              </a:rPr>
              <a:t>occur with increased filler concentration (Figure  below). At higher shear rates the </a:t>
            </a:r>
            <a:r>
              <a:rPr dirty="0" sz="1600">
                <a:latin typeface="Times New Roman"/>
                <a:cs typeface="Times New Roman"/>
              </a:rPr>
              <a:t>effect </a:t>
            </a:r>
            <a:r>
              <a:rPr dirty="0" sz="1600" spc="-5">
                <a:latin typeface="Times New Roman"/>
                <a:cs typeface="Times New Roman"/>
              </a:rPr>
              <a:t>of the filler decreases and  the matrix contributions </a:t>
            </a:r>
            <a:r>
              <a:rPr dirty="0" sz="1600" spc="-10">
                <a:latin typeface="Times New Roman"/>
                <a:cs typeface="Times New Roman"/>
              </a:rPr>
              <a:t>dominate. </a:t>
            </a:r>
            <a:r>
              <a:rPr dirty="0" sz="1600" spc="-5">
                <a:latin typeface="Times New Roman"/>
                <a:cs typeface="Times New Roman"/>
              </a:rPr>
              <a:t>Another </a:t>
            </a:r>
            <a:r>
              <a:rPr dirty="0" sz="1600">
                <a:latin typeface="Times New Roman"/>
                <a:cs typeface="Times New Roman"/>
              </a:rPr>
              <a:t>effect </a:t>
            </a:r>
            <a:r>
              <a:rPr dirty="0" sz="1600" spc="-5">
                <a:latin typeface="Times New Roman"/>
                <a:cs typeface="Times New Roman"/>
              </a:rPr>
              <a:t>of the filler is  the reduction </a:t>
            </a:r>
            <a:r>
              <a:rPr dirty="0" sz="1600" spc="-10">
                <a:latin typeface="Times New Roman"/>
                <a:cs typeface="Times New Roman"/>
              </a:rPr>
              <a:t>of the </a:t>
            </a:r>
            <a:r>
              <a:rPr dirty="0" sz="1600" spc="-5">
                <a:latin typeface="Times New Roman"/>
                <a:cs typeface="Times New Roman"/>
              </a:rPr>
              <a:t>linear viscoelastic range, characterized by the  onset of the strain dependent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behavior.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3736" y="9114281"/>
            <a:ext cx="43319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i="1">
                <a:latin typeface="Calibri"/>
                <a:cs typeface="Calibri"/>
              </a:rPr>
              <a:t>The viscosity </a:t>
            </a:r>
            <a:r>
              <a:rPr dirty="0" sz="1200" spc="-10" i="1">
                <a:latin typeface="Calibri"/>
                <a:cs typeface="Calibri"/>
              </a:rPr>
              <a:t>of </a:t>
            </a:r>
            <a:r>
              <a:rPr dirty="0" sz="1200" i="1">
                <a:latin typeface="Calibri"/>
                <a:cs typeface="Calibri"/>
              </a:rPr>
              <a:t>a </a:t>
            </a:r>
            <a:r>
              <a:rPr dirty="0" sz="1200" spc="-5" i="1">
                <a:latin typeface="Calibri"/>
                <a:cs typeface="Calibri"/>
              </a:rPr>
              <a:t>highly filled </a:t>
            </a:r>
            <a:r>
              <a:rPr dirty="0" sz="1200" i="1">
                <a:latin typeface="Calibri"/>
                <a:cs typeface="Calibri"/>
              </a:rPr>
              <a:t>LDPE </a:t>
            </a:r>
            <a:r>
              <a:rPr dirty="0" sz="1200" spc="-5" i="1">
                <a:latin typeface="Calibri"/>
                <a:cs typeface="Calibri"/>
              </a:rPr>
              <a:t>exhibits yielding at low shear</a:t>
            </a:r>
            <a:r>
              <a:rPr dirty="0" sz="1200" spc="11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rates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69719" y="6596633"/>
            <a:ext cx="3425825" cy="25361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3150" y="1219199"/>
            <a:ext cx="5403850" cy="0"/>
          </a:xfrm>
          <a:custGeom>
            <a:avLst/>
            <a:gdLst/>
            <a:ahLst/>
            <a:cxnLst/>
            <a:rect l="l" t="t" r="r" b="b"/>
            <a:pathLst>
              <a:path w="5403850" h="0">
                <a:moveTo>
                  <a:pt x="0" y="0"/>
                </a:moveTo>
                <a:lnTo>
                  <a:pt x="54038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85088" y="498347"/>
            <a:ext cx="2118360" cy="568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72692" y="474979"/>
            <a:ext cx="2141855" cy="60325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90500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5" b="1">
                <a:latin typeface="Times New Roman"/>
                <a:cs typeface="Times New Roman"/>
              </a:rPr>
              <a:t>College of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4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56432" y="9942576"/>
            <a:ext cx="614172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025010" y="546608"/>
            <a:ext cx="2140585" cy="638175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 marR="5080" indent="12065">
              <a:lnSpc>
                <a:spcPct val="104700"/>
              </a:lnSpc>
              <a:spcBef>
                <a:spcPts val="20"/>
              </a:spcBef>
              <a:tabLst>
                <a:tab pos="1152525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3"' Year, Plastic Engineering.  Ass. Prof. Dr. Nabel Kadum.  Lecture:</a:t>
            </a:r>
            <a:r>
              <a:rPr dirty="0" sz="1300" b="1">
                <a:latin typeface="Times New Roman"/>
                <a:cs typeface="Times New Roman"/>
              </a:rPr>
              <a:t> 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52880" y="1389634"/>
            <a:ext cx="5461000" cy="7858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55"/>
              </a:lnSpc>
              <a:spcBef>
                <a:spcPts val="95"/>
              </a:spcBef>
            </a:pPr>
            <a:r>
              <a:rPr dirty="0" sz="1600" spc="-5" b="1">
                <a:latin typeface="Times New Roman"/>
                <a:cs typeface="Times New Roman"/>
              </a:rPr>
              <a:t>Blends</a:t>
            </a:r>
            <a:endParaRPr sz="1600">
              <a:latin typeface="Times New Roman"/>
              <a:cs typeface="Times New Roman"/>
            </a:endParaRPr>
          </a:p>
          <a:p>
            <a:pPr marL="481965">
              <a:lnSpc>
                <a:spcPts val="1855"/>
              </a:lnSpc>
            </a:pPr>
            <a:r>
              <a:rPr dirty="0" sz="1600" spc="-5">
                <a:latin typeface="Times New Roman"/>
                <a:cs typeface="Times New Roman"/>
              </a:rPr>
              <a:t>Polymer blends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compositions of chemically different</a:t>
            </a:r>
            <a:endParaRPr sz="1600">
              <a:latin typeface="Times New Roman"/>
              <a:cs typeface="Times New Roman"/>
            </a:endParaRPr>
          </a:p>
          <a:p>
            <a:pPr marL="12700" marR="10160">
              <a:lnSpc>
                <a:spcPct val="143700"/>
              </a:lnSpc>
            </a:pPr>
            <a:r>
              <a:rPr dirty="0" sz="1600" spc="-5">
                <a:latin typeface="Times New Roman"/>
                <a:cs typeface="Times New Roman"/>
              </a:rPr>
              <a:t>polymers. Polymer blends are homogeneous if the components  are compatible and </a:t>
            </a:r>
            <a:r>
              <a:rPr dirty="0" sz="1600" spc="-10">
                <a:latin typeface="Times New Roman"/>
                <a:cs typeface="Times New Roman"/>
              </a:rPr>
              <a:t>mix </a:t>
            </a:r>
            <a:r>
              <a:rPr dirty="0" sz="1600" spc="-5">
                <a:latin typeface="Times New Roman"/>
                <a:cs typeface="Times New Roman"/>
              </a:rPr>
              <a:t>at molecular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level.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800"/>
              </a:lnSpc>
            </a:pPr>
            <a:r>
              <a:rPr dirty="0" sz="1600" spc="-5">
                <a:latin typeface="Times New Roman"/>
                <a:cs typeface="Times New Roman"/>
              </a:rPr>
              <a:t>Blends are heterogeneous or incompatible if the components  are present in separate phases. Usually the </a:t>
            </a:r>
            <a:r>
              <a:rPr dirty="0" sz="1600" spc="-10">
                <a:latin typeface="Times New Roman"/>
                <a:cs typeface="Times New Roman"/>
              </a:rPr>
              <a:t>minor </a:t>
            </a:r>
            <a:r>
              <a:rPr dirty="0" sz="1600" spc="-5">
                <a:latin typeface="Times New Roman"/>
                <a:cs typeface="Times New Roman"/>
              </a:rPr>
              <a:t>component is  dispersed in a </a:t>
            </a:r>
            <a:r>
              <a:rPr dirty="0" sz="1600" spc="-10">
                <a:latin typeface="Times New Roman"/>
                <a:cs typeface="Times New Roman"/>
              </a:rPr>
              <a:t>matrix </a:t>
            </a:r>
            <a:r>
              <a:rPr dirty="0" sz="1600" spc="-5">
                <a:latin typeface="Times New Roman"/>
                <a:cs typeface="Times New Roman"/>
              </a:rPr>
              <a:t>of the dominant component. Whether a  blend is compatible or not, also depends on temperature; in this  case the blend is considered partially miscible. If blends are  incompatible, mechanical energy is needed to disperse the </a:t>
            </a:r>
            <a:r>
              <a:rPr dirty="0" sz="1600" spc="-10">
                <a:latin typeface="Times New Roman"/>
                <a:cs typeface="Times New Roman"/>
              </a:rPr>
              <a:t>minor  </a:t>
            </a:r>
            <a:r>
              <a:rPr dirty="0" sz="1600">
                <a:latin typeface="Times New Roman"/>
                <a:cs typeface="Times New Roman"/>
              </a:rPr>
              <a:t>phase </a:t>
            </a:r>
            <a:r>
              <a:rPr dirty="0" sz="1600" spc="-5">
                <a:latin typeface="Times New Roman"/>
                <a:cs typeface="Times New Roman"/>
              </a:rPr>
              <a:t>(mixing) </a:t>
            </a:r>
            <a:r>
              <a:rPr dirty="0" sz="160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coalescence occurs if the blend morphology is  not stabilized. Interfacial forces such as the interfacial tension  become important and can change the rheological signature of the  blend significantly.</a:t>
            </a:r>
            <a:endParaRPr sz="1600">
              <a:latin typeface="Times New Roman"/>
              <a:cs typeface="Times New Roman"/>
            </a:endParaRPr>
          </a:p>
          <a:p>
            <a:pPr algn="just" marL="12700" marR="5715" indent="469265">
              <a:lnSpc>
                <a:spcPct val="143800"/>
              </a:lnSpc>
            </a:pPr>
            <a:r>
              <a:rPr dirty="0" sz="1600" spc="-5">
                <a:latin typeface="Times New Roman"/>
                <a:cs typeface="Times New Roman"/>
              </a:rPr>
              <a:t>Moreover, the elastic properties of non-compatible blends  depend on energy storage mechanisms at the interphase. The  relaxation of the dispersed </a:t>
            </a:r>
            <a:r>
              <a:rPr dirty="0" sz="1600">
                <a:latin typeface="Times New Roman"/>
                <a:cs typeface="Times New Roman"/>
              </a:rPr>
              <a:t>phase </a:t>
            </a:r>
            <a:r>
              <a:rPr dirty="0" sz="1600" spc="-5">
                <a:latin typeface="Times New Roman"/>
                <a:cs typeface="Times New Roman"/>
              </a:rPr>
              <a:t>itself is often </a:t>
            </a:r>
            <a:r>
              <a:rPr dirty="0" sz="1600" spc="-15">
                <a:latin typeface="Times New Roman"/>
                <a:cs typeface="Times New Roman"/>
              </a:rPr>
              <a:t>much </a:t>
            </a:r>
            <a:r>
              <a:rPr dirty="0" sz="1600" spc="-5">
                <a:latin typeface="Times New Roman"/>
                <a:cs typeface="Times New Roman"/>
              </a:rPr>
              <a:t>longer </a:t>
            </a:r>
            <a:r>
              <a:rPr dirty="0" sz="1600" spc="-10">
                <a:latin typeface="Times New Roman"/>
                <a:cs typeface="Times New Roman"/>
              </a:rPr>
              <a:t>than  </a:t>
            </a:r>
            <a:r>
              <a:rPr dirty="0" sz="1600" spc="-5">
                <a:latin typeface="Times New Roman"/>
                <a:cs typeface="Times New Roman"/>
              </a:rPr>
              <a:t>the relaxation </a:t>
            </a:r>
            <a:r>
              <a:rPr dirty="0" sz="1600" spc="-1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polymer </a:t>
            </a:r>
            <a:r>
              <a:rPr dirty="0" sz="1600" spc="-5">
                <a:latin typeface="Times New Roman"/>
                <a:cs typeface="Times New Roman"/>
              </a:rPr>
              <a:t>chains of the individual  components. Figure below shows the </a:t>
            </a:r>
            <a:r>
              <a:rPr dirty="0" sz="1600" spc="-10">
                <a:latin typeface="Times New Roman"/>
                <a:cs typeface="Times New Roman"/>
              </a:rPr>
              <a:t>dynamic </a:t>
            </a:r>
            <a:r>
              <a:rPr dirty="0" sz="1600">
                <a:latin typeface="Times New Roman"/>
                <a:cs typeface="Times New Roman"/>
              </a:rPr>
              <a:t>spectrum </a:t>
            </a:r>
            <a:r>
              <a:rPr dirty="0" sz="1600" spc="-5">
                <a:latin typeface="Times New Roman"/>
                <a:cs typeface="Times New Roman"/>
              </a:rPr>
              <a:t>of a  PMMA/PS blend with different </a:t>
            </a:r>
            <a:r>
              <a:rPr dirty="0" sz="1600" spc="-10">
                <a:latin typeface="Times New Roman"/>
                <a:cs typeface="Times New Roman"/>
              </a:rPr>
              <a:t>volume </a:t>
            </a:r>
            <a:r>
              <a:rPr dirty="0" sz="1600" spc="-5">
                <a:latin typeface="Times New Roman"/>
                <a:cs typeface="Times New Roman"/>
              </a:rPr>
              <a:t>fractions of the </a:t>
            </a:r>
            <a:r>
              <a:rPr dirty="0" sz="1600" spc="-10">
                <a:latin typeface="Times New Roman"/>
                <a:cs typeface="Times New Roman"/>
              </a:rPr>
              <a:t>minor  </a:t>
            </a:r>
            <a:r>
              <a:rPr dirty="0" sz="1600" spc="-5">
                <a:latin typeface="Times New Roman"/>
                <a:cs typeface="Times New Roman"/>
              </a:rPr>
              <a:t>phase2. The additional low frequency contributions in G’ are due  to the </a:t>
            </a:r>
            <a:r>
              <a:rPr dirty="0" sz="1600">
                <a:latin typeface="Times New Roman"/>
                <a:cs typeface="Times New Roman"/>
              </a:rPr>
              <a:t>form </a:t>
            </a:r>
            <a:r>
              <a:rPr dirty="0" sz="1600" spc="-5">
                <a:latin typeface="Times New Roman"/>
                <a:cs typeface="Times New Roman"/>
              </a:rPr>
              <a:t>relaxations </a:t>
            </a:r>
            <a:r>
              <a:rPr dirty="0" sz="1600" spc="-10">
                <a:latin typeface="Times New Roman"/>
                <a:cs typeface="Times New Roman"/>
              </a:rPr>
              <a:t>of the </a:t>
            </a:r>
            <a:r>
              <a:rPr dirty="0" sz="1600" spc="-5">
                <a:latin typeface="Times New Roman"/>
                <a:cs typeface="Times New Roman"/>
              </a:rPr>
              <a:t>large dispersed </a:t>
            </a:r>
            <a:r>
              <a:rPr dirty="0" sz="1600" spc="-10">
                <a:latin typeface="Times New Roman"/>
                <a:cs typeface="Times New Roman"/>
              </a:rPr>
              <a:t>domains of the  </a:t>
            </a:r>
            <a:r>
              <a:rPr dirty="0" sz="1600" spc="-5">
                <a:latin typeface="Times New Roman"/>
                <a:cs typeface="Times New Roman"/>
              </a:rPr>
              <a:t>minor phase. If the average droplet size is known (from </a:t>
            </a:r>
            <a:r>
              <a:rPr dirty="0" sz="1600">
                <a:latin typeface="Times New Roman"/>
                <a:cs typeface="Times New Roman"/>
              </a:rPr>
              <a:t>TEM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for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426211"/>
            <a:ext cx="214249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90500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5" b="1">
                <a:latin typeface="Times New Roman"/>
                <a:cs typeface="Times New Roman"/>
              </a:rPr>
              <a:t>College of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5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25952" y="9954767"/>
            <a:ext cx="612648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48308" y="1250949"/>
            <a:ext cx="28771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45515" algn="l"/>
                <a:tab pos="1323340" algn="l"/>
                <a:tab pos="2276475" algn="l"/>
              </a:tabLst>
            </a:pPr>
            <a:r>
              <a:rPr dirty="0" sz="1600" spc="-5">
                <a:latin typeface="Times New Roman"/>
                <a:cs typeface="Times New Roman"/>
              </a:rPr>
              <a:t>example),	the	interfacial	tension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3740" y="426211"/>
            <a:ext cx="2486025" cy="109347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236220" indent="111125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3'،’ Year, Plastic Engineering.  Ass. Prof. Dr. Nabel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Kadum.</a:t>
            </a:r>
            <a:endParaRPr sz="1300">
              <a:latin typeface="Times New Roman"/>
              <a:cs typeface="Times New Roman"/>
            </a:endParaRPr>
          </a:p>
          <a:p>
            <a:pPr marL="45720">
              <a:lnSpc>
                <a:spcPts val="1460"/>
              </a:lnSpc>
              <a:tabLst>
                <a:tab pos="1188720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Lecture:</a:t>
            </a:r>
            <a:r>
              <a:rPr dirty="0" sz="1300" b="1">
                <a:latin typeface="Times New Roman"/>
                <a:cs typeface="Times New Roman"/>
              </a:rPr>
              <a:t> 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tabLst>
                <a:tab pos="429259" algn="l"/>
                <a:tab pos="750570" algn="l"/>
                <a:tab pos="1702435" algn="l"/>
              </a:tabLst>
            </a:pPr>
            <a:r>
              <a:rPr dirty="0" sz="1600" spc="-5">
                <a:latin typeface="Times New Roman"/>
                <a:cs typeface="Times New Roman"/>
              </a:rPr>
              <a:t>can	be	calculated	</a:t>
            </a:r>
            <a:r>
              <a:rPr dirty="0" sz="1600">
                <a:latin typeface="Times New Roman"/>
                <a:cs typeface="Times New Roman"/>
              </a:rPr>
              <a:t>from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8308" y="1601469"/>
            <a:ext cx="39890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average relaxation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of the droplet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relaxation.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8308" y="4354194"/>
            <a:ext cx="17418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6720" algn="l"/>
                <a:tab pos="758825" algn="l"/>
              </a:tabLst>
            </a:pPr>
            <a:r>
              <a:rPr dirty="0" sz="850" spc="-5">
                <a:solidFill>
                  <a:srgbClr val="212121"/>
                </a:solidFill>
                <a:latin typeface="Arial"/>
                <a:cs typeface="Arial"/>
              </a:rPr>
              <a:t>10</a:t>
            </a:r>
            <a:r>
              <a:rPr dirty="0" sz="1200" spc="-5">
                <a:solidFill>
                  <a:srgbClr val="212121"/>
                </a:solidFill>
                <a:latin typeface="Times New Roman"/>
                <a:cs typeface="Times New Roman"/>
              </a:rPr>
              <a:t>٠	</a:t>
            </a:r>
            <a:r>
              <a:rPr dirty="0" sz="850">
                <a:solidFill>
                  <a:srgbClr val="383838"/>
                </a:solidFill>
                <a:latin typeface="Arial"/>
                <a:cs typeface="Arial"/>
              </a:rPr>
              <a:t>0	</a:t>
            </a:r>
            <a:r>
              <a:rPr dirty="0" sz="850">
                <a:solidFill>
                  <a:srgbClr val="212121"/>
                </a:solidFill>
                <a:latin typeface="Arial"/>
                <a:cs typeface="Arial"/>
              </a:rPr>
              <a:t>’ </a:t>
            </a:r>
            <a:r>
              <a:rPr dirty="0" sz="850" spc="-5">
                <a:solidFill>
                  <a:srgbClr val="383838"/>
                </a:solidFill>
                <a:latin typeface="Arial"/>
                <a:cs typeface="Arial"/>
              </a:rPr>
              <a:t>01؛</a:t>
            </a:r>
            <a:r>
              <a:rPr dirty="0" sz="850" spc="-5">
                <a:solidFill>
                  <a:srgbClr val="212121"/>
                </a:solidFill>
                <a:latin typeface="Arial"/>
                <a:cs typeface="Arial"/>
              </a:rPr>
              <a:t>10 10'’ </a:t>
            </a:r>
            <a:r>
              <a:rPr dirty="0" sz="1200" spc="-5">
                <a:solidFill>
                  <a:srgbClr val="212121"/>
                </a:solidFill>
                <a:latin typeface="Times New Roman"/>
                <a:cs typeface="Times New Roman"/>
              </a:rPr>
              <a:t>٦</a:t>
            </a:r>
            <a:r>
              <a:rPr dirty="0" sz="850" spc="-5">
                <a:solidFill>
                  <a:srgbClr val="212121"/>
                </a:solidFill>
                <a:latin typeface="Arial"/>
                <a:cs typeface="Arial"/>
              </a:rPr>
              <a:t>10</a:t>
            </a:r>
            <a:r>
              <a:rPr dirty="0" sz="850" spc="-5">
                <a:solidFill>
                  <a:srgbClr val="383838"/>
                </a:solidFill>
                <a:latin typeface="Arial"/>
                <a:cs typeface="Arial"/>
              </a:rPr>
              <a:t>’؛</a:t>
            </a:r>
            <a:r>
              <a:rPr dirty="0" sz="850" spc="15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383838"/>
                </a:solidFill>
                <a:latin typeface="Arial"/>
                <a:cs typeface="Arial"/>
              </a:rPr>
              <a:t>10</a:t>
            </a:r>
            <a:endParaRPr sz="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21734" y="4398390"/>
            <a:ext cx="464184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0525" algn="l"/>
              </a:tabLst>
            </a:pPr>
            <a:r>
              <a:rPr dirty="0" sz="850">
                <a:solidFill>
                  <a:srgbClr val="383838"/>
                </a:solidFill>
                <a:latin typeface="Arial"/>
                <a:cs typeface="Arial"/>
              </a:rPr>
              <a:t>0</a:t>
            </a:r>
            <a:r>
              <a:rPr dirty="0" sz="850">
                <a:solidFill>
                  <a:srgbClr val="383838"/>
                </a:solidFill>
                <a:latin typeface="Arial"/>
                <a:cs typeface="Arial"/>
              </a:rPr>
              <a:t>	</a:t>
            </a:r>
            <a:r>
              <a:rPr dirty="0" sz="850">
                <a:solidFill>
                  <a:srgbClr val="212121"/>
                </a:solidFill>
                <a:latin typeface="Arial"/>
                <a:cs typeface="Arial"/>
              </a:rPr>
              <a:t>0</a:t>
            </a:r>
            <a:endParaRPr sz="8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8308" y="4585842"/>
            <a:ext cx="5462905" cy="27501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15"/>
              </a:lnSpc>
              <a:spcBef>
                <a:spcPts val="95"/>
              </a:spcBef>
            </a:pPr>
            <a:r>
              <a:rPr dirty="0" sz="950" spc="-5">
                <a:solidFill>
                  <a:srgbClr val="212121"/>
                </a:solidFill>
                <a:latin typeface="Arial"/>
                <a:cs typeface="Arial"/>
              </a:rPr>
              <a:t>Frequency M [rad/s]</a:t>
            </a:r>
            <a:endParaRPr sz="950">
              <a:latin typeface="Arial"/>
              <a:cs typeface="Arial"/>
            </a:endParaRPr>
          </a:p>
          <a:p>
            <a:pPr marL="1350645" marR="342265" indent="-1001394">
              <a:lnSpc>
                <a:spcPts val="1460"/>
              </a:lnSpc>
              <a:spcBef>
                <a:spcPts val="10"/>
              </a:spcBef>
            </a:pPr>
            <a:r>
              <a:rPr dirty="0" sz="1200" spc="-5" i="1">
                <a:latin typeface="Calibri"/>
                <a:cs typeface="Calibri"/>
              </a:rPr>
              <a:t>The increase contributions of </a:t>
            </a:r>
            <a:r>
              <a:rPr dirty="0" sz="1200" i="1">
                <a:latin typeface="Calibri"/>
                <a:cs typeface="Calibri"/>
              </a:rPr>
              <a:t>G' </a:t>
            </a:r>
            <a:r>
              <a:rPr dirty="0" sz="1200" spc="-5" i="1">
                <a:latin typeface="Calibri"/>
                <a:cs typeface="Calibri"/>
              </a:rPr>
              <a:t>at low frequency can be used </a:t>
            </a:r>
            <a:r>
              <a:rPr dirty="0" sz="1200" i="1">
                <a:latin typeface="Calibri"/>
                <a:cs typeface="Calibri"/>
              </a:rPr>
              <a:t>to </a:t>
            </a:r>
            <a:r>
              <a:rPr dirty="0" sz="1200" spc="-5" i="1">
                <a:latin typeface="Calibri"/>
                <a:cs typeface="Calibri"/>
              </a:rPr>
              <a:t>calculate the  </a:t>
            </a:r>
            <a:r>
              <a:rPr dirty="0" sz="1200" spc="-5" i="1">
                <a:latin typeface="Calibri"/>
                <a:cs typeface="Calibri"/>
              </a:rPr>
              <a:t>Interfaclal tension of non-compatible</a:t>
            </a:r>
            <a:r>
              <a:rPr dirty="0" sz="1200" spc="2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blends</a:t>
            </a:r>
            <a:r>
              <a:rPr dirty="0" sz="1050" spc="-5" i="1">
                <a:latin typeface="Tahoma"/>
                <a:cs typeface="Tahoma"/>
              </a:rPr>
              <a:t>؛</a:t>
            </a:r>
            <a:endParaRPr sz="1050">
              <a:latin typeface="Tahoma"/>
              <a:cs typeface="Tahoma"/>
            </a:endParaRPr>
          </a:p>
          <a:p>
            <a:pPr algn="just" marL="12700" marR="5715" indent="456565">
              <a:lnSpc>
                <a:spcPct val="143900"/>
              </a:lnSpc>
              <a:spcBef>
                <a:spcPts val="835"/>
              </a:spcBef>
            </a:pPr>
            <a:r>
              <a:rPr dirty="0" sz="1600" spc="-5">
                <a:latin typeface="Times New Roman"/>
                <a:cs typeface="Times New Roman"/>
              </a:rPr>
              <a:t>Blending also provides a </a:t>
            </a:r>
            <a:r>
              <a:rPr dirty="0" sz="1600" spc="-10">
                <a:latin typeface="Times New Roman"/>
                <a:cs typeface="Times New Roman"/>
              </a:rPr>
              <a:t>means </a:t>
            </a:r>
            <a:r>
              <a:rPr dirty="0" sz="1600" spc="-5">
                <a:latin typeface="Times New Roman"/>
                <a:cs typeface="Times New Roman"/>
              </a:rPr>
              <a:t>to </a:t>
            </a:r>
            <a:r>
              <a:rPr dirty="0" sz="1600" spc="-10">
                <a:latin typeface="Times New Roman"/>
                <a:cs typeface="Times New Roman"/>
              </a:rPr>
              <a:t>modify </a:t>
            </a:r>
            <a:r>
              <a:rPr dirty="0" sz="1600" spc="-5">
                <a:latin typeface="Times New Roman"/>
                <a:cs typeface="Times New Roman"/>
              </a:rPr>
              <a:t>the elastic  modrrlrrs. </a:t>
            </a:r>
            <a:r>
              <a:rPr dirty="0" sz="1600">
                <a:latin typeface="Times New Roman"/>
                <a:cs typeface="Times New Roman"/>
              </a:rPr>
              <a:t>Pressrrre </a:t>
            </a:r>
            <a:r>
              <a:rPr dirty="0" sz="1600" spc="-5">
                <a:latin typeface="Times New Roman"/>
                <a:cs typeface="Times New Roman"/>
              </a:rPr>
              <a:t>sensitive adhesives PSA have the best  adhesion properties when the </a:t>
            </a:r>
            <a:r>
              <a:rPr dirty="0" sz="1600" spc="-10">
                <a:latin typeface="Times New Roman"/>
                <a:cs typeface="Times New Roman"/>
              </a:rPr>
              <a:t>modulus </a:t>
            </a:r>
            <a:r>
              <a:rPr dirty="0" sz="1600" spc="-5">
                <a:latin typeface="Times New Roman"/>
                <a:cs typeface="Times New Roman"/>
              </a:rPr>
              <a:t>is between 5x105 and </a:t>
            </a:r>
            <a:r>
              <a:rPr dirty="0" sz="1600" spc="-10">
                <a:latin typeface="Times New Roman"/>
                <a:cs typeface="Times New Roman"/>
              </a:rPr>
              <a:t>105  </a:t>
            </a:r>
            <a:r>
              <a:rPr dirty="0" sz="1600" spc="-5">
                <a:latin typeface="Times New Roman"/>
                <a:cs typeface="Times New Roman"/>
              </a:rPr>
              <a:t>Pa at rrse temperatrrre. By varying the content </a:t>
            </a:r>
            <a:r>
              <a:rPr dirty="0" sz="1600" spc="-1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tackifying resins  in a natural or synthetic rrrbber matrix, the modulus can be  adjusted as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required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68525" y="2048255"/>
            <a:ext cx="3224529" cy="2331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426211"/>
            <a:ext cx="2142490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90500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University of</a:t>
            </a:r>
            <a:r>
              <a:rPr dirty="0" sz="1300" spc="-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Al-Qadisiyah.  </a:t>
            </a:r>
            <a:r>
              <a:rPr dirty="0" sz="1300" spc="-5" b="1">
                <a:latin typeface="Times New Roman"/>
                <a:cs typeface="Times New Roman"/>
              </a:rPr>
              <a:t>College of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Engineering.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dirty="0" sz="1300" spc="-5" b="1">
                <a:latin typeface="Times New Roman"/>
                <a:cs typeface="Times New Roman"/>
              </a:rPr>
              <a:t>Department of </a:t>
            </a:r>
            <a:r>
              <a:rPr dirty="0" sz="1300" b="1">
                <a:latin typeface="Times New Roman"/>
                <a:cs typeface="Times New Roman"/>
              </a:rPr>
              <a:t>Materials</a:t>
            </a:r>
            <a:r>
              <a:rPr dirty="0" sz="1300" spc="-5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Eng.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426211"/>
            <a:ext cx="2254885" cy="6026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 indent="111125">
              <a:lnSpc>
                <a:spcPts val="1490"/>
              </a:lnSpc>
              <a:spcBef>
                <a:spcPts val="204"/>
              </a:spcBef>
            </a:pPr>
            <a:r>
              <a:rPr dirty="0" sz="1300" spc="-5" b="1">
                <a:latin typeface="Times New Roman"/>
                <a:cs typeface="Times New Roman"/>
              </a:rPr>
              <a:t>3'،’ Year, Plastic Engineering.  Ass. Prof. Dr. Nabel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Kadum.</a:t>
            </a:r>
            <a:endParaRPr sz="1300">
              <a:latin typeface="Times New Roman"/>
              <a:cs typeface="Times New Roman"/>
            </a:endParaRPr>
          </a:p>
          <a:p>
            <a:pPr marL="45720">
              <a:lnSpc>
                <a:spcPts val="1460"/>
              </a:lnSpc>
              <a:tabLst>
                <a:tab pos="1188720" algn="l"/>
              </a:tabLst>
            </a:pPr>
            <a:r>
              <a:rPr dirty="0" sz="1300" spc="-5" b="1">
                <a:latin typeface="Times New Roman"/>
                <a:cs typeface="Times New Roman"/>
              </a:rPr>
              <a:t>Lecture:</a:t>
            </a:r>
            <a:r>
              <a:rPr dirty="0" sz="1300" b="1">
                <a:latin typeface="Times New Roman"/>
                <a:cs typeface="Times New Roman"/>
              </a:rPr>
              <a:t> 13.	</a:t>
            </a:r>
            <a:r>
              <a:rPr dirty="0" sz="1300" spc="-5" b="1">
                <a:latin typeface="Times New Roman"/>
                <a:cs typeface="Times New Roman"/>
              </a:rPr>
              <a:t>(2017/2018)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5952" y="9954767"/>
            <a:ext cx="612648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48308" y="4025010"/>
            <a:ext cx="5467350" cy="53689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52755" marR="217170" indent="-230504">
              <a:lnSpc>
                <a:spcPct val="101699"/>
              </a:lnSpc>
              <a:spcBef>
                <a:spcPts val="75"/>
              </a:spcBef>
            </a:pPr>
            <a:r>
              <a:rPr dirty="0" sz="1200" spc="-5" i="1">
                <a:latin typeface="Calibri"/>
                <a:cs typeface="Calibri"/>
              </a:rPr>
              <a:t>Comparison of </a:t>
            </a:r>
            <a:r>
              <a:rPr dirty="0" sz="1200" i="1">
                <a:latin typeface="Calibri"/>
                <a:cs typeface="Calibri"/>
              </a:rPr>
              <a:t>PSA </a:t>
            </a:r>
            <a:r>
              <a:rPr dirty="0" sz="1200" spc="-5" i="1">
                <a:latin typeface="Calibri"/>
                <a:cs typeface="Calibri"/>
              </a:rPr>
              <a:t>adhesive based on naturai </a:t>
            </a:r>
            <a:r>
              <a:rPr dirty="0" sz="1200" i="1">
                <a:latin typeface="Calibri"/>
                <a:cs typeface="Calibri"/>
              </a:rPr>
              <a:t>rubber </a:t>
            </a:r>
            <a:r>
              <a:rPr dirty="0" sz="1200" spc="-5" i="1">
                <a:latin typeface="Calibri"/>
                <a:cs typeface="Calibri"/>
              </a:rPr>
              <a:t>and SiS copoiymers. the </a:t>
            </a:r>
            <a:r>
              <a:rPr dirty="0" sz="1200" i="1">
                <a:latin typeface="Calibri"/>
                <a:cs typeface="Calibri"/>
              </a:rPr>
              <a:t>SiS-  </a:t>
            </a:r>
            <a:r>
              <a:rPr dirty="0" sz="1200" spc="-5" i="1">
                <a:latin typeface="Calibri"/>
                <a:cs typeface="Calibri"/>
              </a:rPr>
              <a:t>based adhesive exhibits </a:t>
            </a:r>
            <a:r>
              <a:rPr dirty="0" sz="1200" i="1">
                <a:latin typeface="Calibri"/>
                <a:cs typeface="Calibri"/>
              </a:rPr>
              <a:t>a </a:t>
            </a:r>
            <a:r>
              <a:rPr dirty="0" sz="1200" spc="-5" i="1">
                <a:latin typeface="Calibri"/>
                <a:cs typeface="Calibri"/>
              </a:rPr>
              <a:t>wider appiication window (constant </a:t>
            </a:r>
            <a:r>
              <a:rPr dirty="0" sz="1200" i="1">
                <a:latin typeface="Calibri"/>
                <a:cs typeface="Calibri"/>
              </a:rPr>
              <a:t>G'= 105</a:t>
            </a:r>
            <a:r>
              <a:rPr dirty="0" sz="1200" spc="50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Pa)</a:t>
            </a:r>
            <a:endParaRPr sz="1200">
              <a:latin typeface="Calibri"/>
              <a:cs typeface="Calibri"/>
            </a:endParaRPr>
          </a:p>
          <a:p>
            <a:pPr algn="just" marL="12700" marR="5080" indent="469265">
              <a:lnSpc>
                <a:spcPct val="143800"/>
              </a:lnSpc>
              <a:spcBef>
                <a:spcPts val="580"/>
              </a:spcBef>
            </a:pPr>
            <a:r>
              <a:rPr dirty="0" sz="1600" spc="-5">
                <a:latin typeface="Times New Roman"/>
                <a:cs typeface="Times New Roman"/>
              </a:rPr>
              <a:t>Process flows induce orientation of the dispersed phase in  non-compatible blends. As a result of this fact, the morphology  can be </a:t>
            </a:r>
            <a:r>
              <a:rPr dirty="0" sz="1600" spc="-10">
                <a:latin typeface="Times New Roman"/>
                <a:cs typeface="Times New Roman"/>
              </a:rPr>
              <a:t>modified </a:t>
            </a:r>
            <a:r>
              <a:rPr dirty="0" sz="1600" spc="-5">
                <a:latin typeface="Times New Roman"/>
                <a:cs typeface="Times New Roman"/>
              </a:rPr>
              <a:t>to change the final product specific properties: a  good </a:t>
            </a:r>
            <a:r>
              <a:rPr dirty="0" sz="1600" spc="-10">
                <a:latin typeface="Times New Roman"/>
                <a:cs typeface="Times New Roman"/>
              </a:rPr>
              <a:t>example </a:t>
            </a:r>
            <a:r>
              <a:rPr dirty="0" sz="1600" spc="-5">
                <a:latin typeface="Times New Roman"/>
                <a:cs typeface="Times New Roman"/>
              </a:rPr>
              <a:t>is the improved gas barrier in blow </a:t>
            </a:r>
            <a:r>
              <a:rPr dirty="0" sz="1600" spc="-10">
                <a:latin typeface="Times New Roman"/>
                <a:cs typeface="Times New Roman"/>
              </a:rPr>
              <a:t>molded  </a:t>
            </a:r>
            <a:r>
              <a:rPr dirty="0" sz="1600" spc="-5">
                <a:latin typeface="Times New Roman"/>
                <a:cs typeface="Times New Roman"/>
              </a:rPr>
              <a:t>beverage bottles. Since </a:t>
            </a:r>
            <a:r>
              <a:rPr dirty="0" sz="1600">
                <a:latin typeface="Times New Roman"/>
                <a:cs typeface="Times New Roman"/>
              </a:rPr>
              <a:t>non-compatible </a:t>
            </a:r>
            <a:r>
              <a:rPr dirty="0" sz="1600" spc="-5">
                <a:latin typeface="Times New Roman"/>
                <a:cs typeface="Times New Roman"/>
              </a:rPr>
              <a:t>blends undergo  coalescence in the </a:t>
            </a:r>
            <a:r>
              <a:rPr dirty="0" sz="1600" spc="-10">
                <a:latin typeface="Times New Roman"/>
                <a:cs typeface="Times New Roman"/>
              </a:rPr>
              <a:t>melt </a:t>
            </a:r>
            <a:r>
              <a:rPr dirty="0" sz="1600" spc="-5">
                <a:latin typeface="Times New Roman"/>
                <a:cs typeface="Times New Roman"/>
              </a:rPr>
              <a:t>state, compatibalizers such as </a:t>
            </a:r>
            <a:r>
              <a:rPr dirty="0" sz="1600">
                <a:latin typeface="Times New Roman"/>
                <a:cs typeface="Times New Roman"/>
              </a:rPr>
              <a:t>copolymers  </a:t>
            </a:r>
            <a:r>
              <a:rPr dirty="0" sz="1600" spc="-5">
                <a:latin typeface="Times New Roman"/>
                <a:cs typeface="Times New Roman"/>
              </a:rPr>
              <a:t>are added to stabilize the morphology. Another technique </a:t>
            </a:r>
            <a:r>
              <a:rPr dirty="0" sz="1600" spc="-10">
                <a:latin typeface="Times New Roman"/>
                <a:cs typeface="Times New Roman"/>
              </a:rPr>
              <a:t>to  </a:t>
            </a:r>
            <a:r>
              <a:rPr dirty="0" sz="1600" spc="-5">
                <a:latin typeface="Times New Roman"/>
                <a:cs typeface="Times New Roman"/>
              </a:rPr>
              <a:t>stabilize the morphology is reactive blending, which involves in  situ chemical reactions at the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interphase.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Viscosity &amp; Density Measurement for Polymer</a:t>
            </a:r>
            <a:r>
              <a:rPr dirty="0" u="heavy" sz="1600" spc="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Melts</a:t>
            </a:r>
            <a:endParaRPr sz="1600">
              <a:latin typeface="Times New Roman"/>
              <a:cs typeface="Times New Roman"/>
            </a:endParaRPr>
          </a:p>
          <a:p>
            <a:pPr algn="just" marL="12700" marR="10160" indent="469265">
              <a:lnSpc>
                <a:spcPts val="2760"/>
              </a:lnSpc>
              <a:spcBef>
                <a:spcPts val="195"/>
              </a:spcBef>
            </a:pPr>
            <a:r>
              <a:rPr dirty="0" sz="1600" spc="-5">
                <a:latin typeface="Times New Roman"/>
                <a:cs typeface="Times New Roman"/>
              </a:rPr>
              <a:t>The viscosity is the </a:t>
            </a:r>
            <a:r>
              <a:rPr dirty="0" sz="1600">
                <a:latin typeface="Times New Roman"/>
                <a:cs typeface="Times New Roman"/>
              </a:rPr>
              <a:t>resistance </a:t>
            </a:r>
            <a:r>
              <a:rPr dirty="0" sz="1600" spc="-5">
                <a:latin typeface="Times New Roman"/>
                <a:cs typeface="Times New Roman"/>
              </a:rPr>
              <a:t>of a substance to flow, e.g. is  a measure of the resistance of a </a:t>
            </a:r>
            <a:r>
              <a:rPr dirty="0" sz="1600" spc="-10">
                <a:latin typeface="Times New Roman"/>
                <a:cs typeface="Times New Roman"/>
              </a:rPr>
              <a:t>fluid </a:t>
            </a:r>
            <a:r>
              <a:rPr dirty="0" sz="1600" spc="-5">
                <a:latin typeface="Times New Roman"/>
                <a:cs typeface="Times New Roman"/>
              </a:rPr>
              <a:t>to </a:t>
            </a:r>
            <a:r>
              <a:rPr dirty="0" sz="1600" spc="-10">
                <a:latin typeface="Times New Roman"/>
                <a:cs typeface="Times New Roman"/>
              </a:rPr>
              <a:t>deformation </a:t>
            </a:r>
            <a:r>
              <a:rPr dirty="0" sz="1600" spc="-5">
                <a:latin typeface="Times New Roman"/>
                <a:cs typeface="Times New Roman"/>
              </a:rPr>
              <a:t>under shear  stress.</a:t>
            </a:r>
            <a:r>
              <a:rPr dirty="0" sz="1600" spc="25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There</a:t>
            </a:r>
            <a:r>
              <a:rPr dirty="0" sz="1600" spc="26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are</a:t>
            </a:r>
            <a:r>
              <a:rPr dirty="0" sz="1600" spc="254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two</a:t>
            </a:r>
            <a:r>
              <a:rPr dirty="0" sz="1600" spc="28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main</a:t>
            </a:r>
            <a:r>
              <a:rPr dirty="0" sz="1600" spc="2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types</a:t>
            </a:r>
            <a:r>
              <a:rPr dirty="0" sz="1600" spc="2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r>
              <a:rPr dirty="0" sz="1600" spc="2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2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viscosity,</a:t>
            </a:r>
            <a:r>
              <a:rPr dirty="0" sz="1600" spc="2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2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kinematic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95119" y="1283334"/>
            <a:ext cx="3371214" cy="2761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140"/>
              </a:spcBef>
            </a:pPr>
            <a:fld id="{81D60167-4931-47E6-BA6A-407CBD079E47}" type="slidenum">
              <a:rPr dirty="0"/>
              <a:t>10</a:t>
            </a:fld>
            <a:r>
              <a:rPr dirty="0"/>
              <a:t>/ </a:t>
            </a:r>
            <a:r>
              <a:rPr dirty="0" spc="-5"/>
              <a:t>from</a:t>
            </a:r>
            <a:r>
              <a:rPr dirty="0" spc="-70"/>
              <a:t> </a:t>
            </a:r>
            <a:r>
              <a:rPr dirty="0"/>
              <a:t>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</dc:creator>
  <dcterms:created xsi:type="dcterms:W3CDTF">2018-11-09T12:24:08Z</dcterms:created>
  <dcterms:modified xsi:type="dcterms:W3CDTF">2018-11-09T12:24:08Z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2018-11-06T00:00:00Z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2018-11-09T00:00:00Z</vt:filetime>
  </property>
</Properties>
</file>